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wmf" ContentType="image/x-wmf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10.xml" ContentType="application/vnd.ms-office.chartcolorstyle+xml"/>
  <Override PartName="/ppt/charts/colors1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colors9.xml" ContentType="application/vnd.ms-office.chartcolorstyle+xml"/>
  <Override PartName="/ppt/charts/style1.xml" ContentType="application/vnd.ms-office.chartstyle+xml"/>
  <Override PartName="/ppt/charts/style10.xml" ContentType="application/vnd.ms-office.chartstyle+xml"/>
  <Override PartName="/ppt/charts/style1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8.12--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72" r:id="rId2"/>
  </p:sldMasterIdLst>
  <p:notesMasterIdLst>
    <p:notesMasterId r:id="rId3"/>
  </p:notesMasterIdLst>
  <p:handoutMasterIdLst>
    <p:handoutMasterId r:id="rId4"/>
  </p:handoutMasterIdLst>
  <p:sldIdLst>
    <p:sldId id="258" r:id="rId5"/>
    <p:sldId id="391" r:id="rId6"/>
    <p:sldId id="400" r:id="rId7"/>
    <p:sldId id="399" r:id="rId8"/>
    <p:sldId id="374" r:id="rId9"/>
    <p:sldId id="392" r:id="rId10"/>
    <p:sldId id="409" r:id="rId11"/>
    <p:sldId id="398" r:id="rId12"/>
    <p:sldId id="411" r:id="rId13"/>
    <p:sldId id="397" r:id="rId14"/>
    <p:sldId id="403" r:id="rId15"/>
    <p:sldId id="416" r:id="rId16"/>
    <p:sldId id="408" r:id="rId17"/>
    <p:sldId id="381" r:id="rId18"/>
  </p:sldIdLst>
  <p:sldSz cx="12192000" cy="6858000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1pPr>
    <a:lvl2pPr marL="608013" indent="-1508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2pPr>
    <a:lvl3pPr marL="1217613" indent="-3032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3pPr>
    <a:lvl4pPr marL="1827213" indent="-4556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4pPr>
    <a:lvl5pPr marL="2436813" indent="-6080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5332" autoAdjust="0"/>
  </p:normalViewPr>
  <p:slideViewPr>
    <p:cSldViewPr snapToGrid="0">
      <p:cViewPr>
        <p:scale>
          <a:sx n="76" d="100"/>
          <a:sy n="76" d="100"/>
        </p:scale>
        <p:origin x="341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tags" Target="tags/tag1.xml" /><Relationship Id="rId2" Type="http://schemas.openxmlformats.org/officeDocument/2006/relationships/slideMaster" Target="slideMasters/slideMaster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C:\Users\bernae\AppData\Roaming\OpenText\OTEdit\cera_pjm_com-otcs\c102895816\Carbon%20Study%20-%20emissions%20results.xlsx" TargetMode="External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10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C:\Users\bernae\Documents\Carbon\Raab%20Conference\Analytics%20for%20presentation.xlsx" TargetMode="External" /><Relationship Id="rId2" Type="http://schemas.microsoft.com/office/2011/relationships/chartColorStyle" Target="colors10.xml" /><Relationship Id="rId3" Type="http://schemas.microsoft.com/office/2011/relationships/chartStyle" Target="style10.xml" /></Relationships>
</file>

<file path=ppt/charts/_rels/chart11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C:\Users\bernae\Documents\Carbon\Raab%20Conference\Analytics%20for%20presentation.xlsx" TargetMode="External" /><Relationship Id="rId2" Type="http://schemas.microsoft.com/office/2011/relationships/chartColorStyle" Target="colors11.xml" /><Relationship Id="rId3" Type="http://schemas.microsoft.com/office/2011/relationships/chartStyle" Target="style1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C:\Users\bernae\AppData\Roaming\OpenText\OTEdit\cera_pjm_com-otcs\c102895816\CarbonCaseCompare_LMP_Analysis_SubRegion_1_RGGI.xlsx" TargetMode="External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C:\Users\bernae\AppData\Roaming\OpenText\OTEdit\cera_pjm_com-otcs\c102895816\CarbonCaseCompare%20-%20Emissions%20-%20Subregion%206.xlsx" TargetMode="External" /><Relationship Id="rId2" Type="http://schemas.microsoft.com/office/2011/relationships/chartColorStyle" Target="colors3.xml" /><Relationship Id="rId3" Type="http://schemas.microsoft.com/office/2011/relationships/chartStyle" Target="style3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C:\Users\bernae\AppData\Roaming\OpenText\OTEdit\cera_pjm_com-otcs\c102895816\CarbonCaseCompare%20-%20Emissions%20-%20Subregion%202.xlsx" TargetMode="External" /><Relationship Id="rId2" Type="http://schemas.microsoft.com/office/2011/relationships/chartColorStyle" Target="colors4.xml" /><Relationship Id="rId3" Type="http://schemas.microsoft.com/office/2011/relationships/chartStyle" Target="style4.xml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C:\Users\bernae\AppData\Roaming\OpenText\OTEdit\cera_pjm_com-otcs\c102895816\Carbon%20Study%20-%20emissions%20results.xlsx" TargetMode="External" /><Relationship Id="rId2" Type="http://schemas.microsoft.com/office/2011/relationships/chartColorStyle" Target="colors5.xml" /><Relationship Id="rId3" Type="http://schemas.microsoft.com/office/2011/relationships/chartStyle" Target="style5.xml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C:\Users\bernae\Documents\Carbon\Raab%20Conference\Analytics%20for%20presentation.xlsx" TargetMode="External" /><Relationship Id="rId2" Type="http://schemas.microsoft.com/office/2011/relationships/chartColorStyle" Target="colors6.xml" /><Relationship Id="rId3" Type="http://schemas.microsoft.com/office/2011/relationships/chartStyle" Target="style6.xml" /></Relationships>
</file>

<file path=ppt/charts/_rels/chart7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C:\Users\bernae\Documents\Carbon\Raab%20Conference\Analytics%20for%20presentation.xlsx" TargetMode="External" /><Relationship Id="rId2" Type="http://schemas.microsoft.com/office/2011/relationships/chartColorStyle" Target="colors7.xml" /><Relationship Id="rId3" Type="http://schemas.microsoft.com/office/2011/relationships/chartStyle" Target="style7.xml" /></Relationships>
</file>

<file path=ppt/charts/_rels/chart8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C:\Users\bernae\Documents\Carbon\Raab%20Conference\Analytics%20for%20presentation.xlsx" TargetMode="External" /><Relationship Id="rId2" Type="http://schemas.microsoft.com/office/2011/relationships/chartColorStyle" Target="colors8.xml" /><Relationship Id="rId3" Type="http://schemas.microsoft.com/office/2011/relationships/chartStyle" Target="style8.xml" /></Relationships>
</file>

<file path=ppt/charts/_rels/chart9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C:\Users\bernae\Documents\Carbon\Raab%20Conference\Analytics%20for%20presentation.xlsx" TargetMode="External" /><Relationship Id="rId2" Type="http://schemas.microsoft.com/office/2011/relationships/chartColorStyle" Target="colors9.xml" /><Relationship Id="rId3" Type="http://schemas.microsoft.com/office/2011/relationships/chartStyle" Target="style9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14682865142822"/>
          <c:y val="0.023636430501937866"/>
          <c:w val="0.76085317134857178"/>
          <c:h val="0.60730284452438354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'CO2 - Exec Summ, No LM'!$H$26</c:f>
              <c:strCache>
                <c:ptCount val="1"/>
                <c:pt idx="0">
                  <c:v>RTO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800" b="1" i="0" u="none" strike="noStrike" kern="1200" baseline="0" smtId="4294967295">
                    <a:solidFill>
                      <a:schemeClr val="accent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sz="1800" b="1" i="0" u="none" strike="noStrike" kern="1200" baseline="0" smtId="4294967295">
                  <a:solidFill>
                    <a:schemeClr val="accent1"/>
                  </a:solidFill>
                  <a:latin typeface="Arial Narrow" panose="020b0606020202030204" pitchFamily="34" charset="0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'CO2 - Exec Summ, No LM'!$I$27:$I$29</c:f>
              <c:strCache>
                <c:ptCount val="3"/>
                <c:pt idx="0">
                  <c:v>Case 1</c:v>
                </c:pt>
                <c:pt idx="1">
                  <c:v>Case 2A</c:v>
                </c:pt>
                <c:pt idx="2">
                  <c:v>Case 3A</c:v>
                </c:pt>
              </c:strCache>
            </c:strRef>
          </c:cat>
          <c:val>
            <c:numRef>
              <c:f>'CO2 - Exec Summ, No LM'!$H$27:$H$29</c:f>
              <c:numCache>
                <c:formatCode>0.0</c:formatCode>
                <c:ptCount val="3"/>
                <c:pt idx="0">
                  <c:v>278.116456482926</c:v>
                </c:pt>
                <c:pt idx="1">
                  <c:v>279.822153986024</c:v>
                </c:pt>
                <c:pt idx="2">
                  <c:v>282.805104974281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DF-4909-898B-AB386F80C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10"/>
        <c:overlap val="-27"/>
        <c:axId val="805934440"/>
        <c:axId val="805930504"/>
      </c:barChart>
      <c:lineChart>
        <c:grouping/>
        <c:varyColors val="0"/>
        <c:ser>
          <c:idx val="0"/>
          <c:order val="0"/>
          <c:tx>
            <c:strRef>
              <c:f>'CO2 - Exec Summ, No LM'!$K$27</c:f>
              <c:strCache>
                <c:ptCount val="1"/>
                <c:pt idx="0">
                  <c:v>Carbon Price Sub-Region: DE, MD, MJ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800" b="1" i="0" u="none" strike="noStrike" kern="1200" baseline="0" smtId="4294967295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sz="1800" b="1" i="0" u="none" strike="noStrike" kern="1200" baseline="0" smtId="4294967295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endParaR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'CO2 - Exec Summ, No LM'!$I$27:$I$29</c:f>
              <c:strCache>
                <c:ptCount val="3"/>
                <c:pt idx="0">
                  <c:v>Case 1</c:v>
                </c:pt>
                <c:pt idx="1">
                  <c:v>Case 2A</c:v>
                </c:pt>
                <c:pt idx="2">
                  <c:v>Case 3A</c:v>
                </c:pt>
              </c:strCache>
            </c:strRef>
          </c:cat>
          <c:val>
            <c:numRef>
              <c:f>'CO2 - Exec Summ, No LM'!$F$27:$F$29</c:f>
              <c:numCache>
                <c:formatCode>0.0</c:formatCode>
                <c:ptCount val="3"/>
                <c:pt idx="0">
                  <c:v>29.8852731527251</c:v>
                </c:pt>
                <c:pt idx="1">
                  <c:v>19.2997247495964</c:v>
                </c:pt>
                <c:pt idx="2">
                  <c:v>13.7559484201235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DF-4909-898B-AB386F80C71F}"/>
            </c:ext>
          </c:extLst>
        </c:ser>
        <c:ser>
          <c:idx val="1"/>
          <c:order val="1"/>
          <c:tx>
            <c:strRef>
              <c:f>'CO2 - Exec Summ, No LM'!$K$28</c:f>
              <c:strCache>
                <c:ptCount val="1"/>
                <c:pt idx="0">
                  <c:v>No Carbon Price Sub-Region: Rest of RTO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800" b="1" i="0" u="none" strike="noStrike" kern="1200" baseline="0" smtId="4294967295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sz="1800" b="1" i="0" u="none" strike="noStrike" kern="1200" baseline="0" smtId="4294967295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endParaRPr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'CO2 - Exec Summ, No LM'!$I$27:$I$29</c:f>
              <c:strCache>
                <c:ptCount val="3"/>
                <c:pt idx="0">
                  <c:v>Case 1</c:v>
                </c:pt>
                <c:pt idx="1">
                  <c:v>Case 2A</c:v>
                </c:pt>
                <c:pt idx="2">
                  <c:v>Case 3A</c:v>
                </c:pt>
              </c:strCache>
            </c:strRef>
          </c:cat>
          <c:val>
            <c:numRef>
              <c:f>'CO2 - Exec Summ, No LM'!$G$27:$G$29</c:f>
              <c:numCache>
                <c:formatCode>0.0</c:formatCode>
                <c:ptCount val="3"/>
                <c:pt idx="0">
                  <c:v>248.2311833302</c:v>
                </c:pt>
                <c:pt idx="1">
                  <c:v>260.522429236428</c:v>
                </c:pt>
                <c:pt idx="2">
                  <c:v>269.049156554158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DF-4909-898B-AB386F80C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805934440"/>
        <c:axId val="805930504"/>
      </c:lineChart>
      <c:catAx>
        <c:axId val="805934440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805930504"/>
        <c:auto val="0"/>
        <c:lblAlgn val="ctr"/>
        <c:lblOffset/>
        <c:noMultiLvlLbl val="0"/>
      </c:catAx>
      <c:valAx>
        <c:axId val="805930504"/>
        <c:scaling>
          <c:orientation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sz="2000"/>
                  <a:t>Million Tons of CO2</a:t>
                </a:r>
              </a:p>
            </c:rich>
          </c:tx>
          <c:layout>
            <c:manualLayout>
              <c:xMode val="edge"/>
              <c:yMode val="edge"/>
              <c:x val="0.042558297514915466"/>
              <c:y val="0.12038820981979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p>
              <a:pPr>
                <a:defRPr sz="2000" b="0" i="0" u="none" strike="noStrike" kern="1200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sz="20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endParaRPr>
            </a:p>
          </c:txPr>
        </c:title>
        <c:numFmt formatCode="0" sourceLinked="0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6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sz="16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endParaRPr>
          </a:p>
        </c:txPr>
        <c:crossAx val="805934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76200419664382935"/>
          <c:w val="0.99772518873214722"/>
          <c:h val="0.2379467189311981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600" b="0" i="0" u="none" strike="noStrike" kern="1200" baseline="0" smtId="4294967295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sz="1600" b="0" i="0" u="none" strike="noStrike" kern="1200" baseline="0" smtId="4294967295">
            <a:solidFill>
              <a:schemeClr val="tx1"/>
            </a:solidFill>
            <a:latin typeface="Arial Narrow" panose="020b0606020202030204" pitchFamily="34" charset="0"/>
            <a:ea typeface="+mn-ea"/>
            <a:cs typeface="+mn-cs"/>
          </a:endParaRPr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p>
      <a:pPr>
        <a:defRPr sz="1600" smtId="4294967295">
          <a:latin typeface="Arial Narrow" panose="020b0606020202030204" pitchFamily="34" charset="0"/>
        </a:defRPr>
      </a:pPr>
      <a:endParaRPr sz="1600" smtId="4294967295">
        <a:latin typeface="Arial Narrow" panose="020b0606020202030204" pitchFamily="34" charset="0"/>
      </a:endParaRPr>
    </a:p>
  </c:txPr>
  <c:externalData r:id="rId1">
    <c:autoUpdate val="0"/>
  </c:externalData>
</c:chartSpace>
</file>

<file path=ppt/charts/chart1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4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4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'Comparison LMP'!$J$23:$L$23</c:f>
              <c:strCache>
                <c:ptCount val="3"/>
                <c:pt idx="0">
                  <c:v>0W</c:v>
                </c:pt>
                <c:pt idx="1">
                  <c:v>1W</c:v>
                </c:pt>
                <c:pt idx="2">
                  <c:v>2W</c:v>
                </c:pt>
              </c:strCache>
            </c:strRef>
          </c:cat>
          <c:val>
            <c:numRef>
              <c:f>'Comparison LMP'!$J$25:$L$25</c:f>
              <c:numCache>
                <c:formatCode>General</c:formatCode>
                <c:ptCount val="3"/>
                <c:pt idx="0">
                  <c:v>31.67</c:v>
                </c:pt>
                <c:pt idx="1">
                  <c:v>31.42</c:v>
                </c:pt>
                <c:pt idx="2">
                  <c:v>30.37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85-4236-A27A-B3E2E97FCF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80"/>
        <c:overlap/>
        <c:axId val="774419704"/>
        <c:axId val="774419376"/>
      </c:barChart>
      <c:catAx>
        <c:axId val="77441970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8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8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774419376"/>
        <c:crosses val="autoZero"/>
        <c:auto val="0"/>
        <c:lblAlgn val="ctr"/>
        <c:lblOffset/>
        <c:noMultiLvlLbl val="0"/>
      </c:catAx>
      <c:valAx>
        <c:axId val="774419376"/>
        <c:scaling>
          <c:orientation/>
          <c:max val="34"/>
          <c:min val="20"/>
        </c:scaling>
        <c:delete val="1"/>
        <c:axPos val="l"/>
        <c:numFmt formatCode="General" sourceLinked="1"/>
        <c:majorTickMark val="none"/>
        <c:minorTickMark val="none"/>
        <c:crossAx val="774419704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4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4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'Comparison LMP'!$J$23:$L$23</c:f>
              <c:strCache>
                <c:ptCount val="3"/>
                <c:pt idx="0">
                  <c:v>0W</c:v>
                </c:pt>
                <c:pt idx="1">
                  <c:v>1W</c:v>
                </c:pt>
                <c:pt idx="2">
                  <c:v>2W</c:v>
                </c:pt>
              </c:strCache>
            </c:strRef>
          </c:cat>
          <c:val>
            <c:numRef>
              <c:f>'Comparison LMP'!$J$24:$L$24</c:f>
              <c:numCache>
                <c:formatCode>General</c:formatCode>
                <c:ptCount val="3"/>
                <c:pt idx="0">
                  <c:v>30.8</c:v>
                </c:pt>
                <c:pt idx="1">
                  <c:v>30.93</c:v>
                </c:pt>
                <c:pt idx="2">
                  <c:v>30.48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A7-4E6D-889C-5BC9A73D9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overlap val="-27"/>
        <c:axId val="774419704"/>
        <c:axId val="774419376"/>
      </c:barChart>
      <c:catAx>
        <c:axId val="77441970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8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8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774419376"/>
        <c:crosses val="autoZero"/>
        <c:auto val="0"/>
        <c:lblAlgn val="ctr"/>
        <c:lblOffset/>
        <c:noMultiLvlLbl val="0"/>
      </c:catAx>
      <c:valAx>
        <c:axId val="774419376"/>
        <c:scaling>
          <c:orientation/>
          <c:max val="34"/>
          <c:min val="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smtClean="0"/>
                  <a:t>RTO LMP [$/MWhr]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0.012259180657565594"/>
              <c:y val="0.108504667878150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p>
              <a:pPr>
                <a:defRPr sz="1600" b="0" i="0" u="none" strike="noStrike" kern="1200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sz="16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endParaRPr>
            </a:p>
          </c:txPr>
        </c:title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6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6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774419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C2-4B92-9A9A-B8858CC1CDB5}"/>
              </c:ext>
            </c:extLst>
          </c:dPt>
          <c:dPt>
            <c:idx val="1"/>
            <c:invertIfNegative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5C2-4B92-9A9A-B8858CC1CDB5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6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val>
            <c:numRef>
              <c:f>Sheet2!$L$2:$L$3</c:f>
              <c:numCache>
                <c:formatCode>0.00</c:formatCode>
                <c:ptCount val="2"/>
                <c:pt idx="0">
                  <c:v>30.44</c:v>
                </c:pt>
                <c:pt idx="1">
                  <c:v>29.43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C2-4B92-9A9A-B8858CC1CDB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C2-4B92-9A9A-B8858CC1CDB5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6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val>
            <c:numRef>
              <c:f>Sheet2!$M$2:$M$3</c:f>
              <c:numCache>
                <c:formatCode>0.00</c:formatCode>
                <c:ptCount val="2"/>
                <c:pt idx="0" formatCode="General">
                  <c:v>31.47</c:v>
                </c:pt>
                <c:pt idx="1">
                  <c:v>29.86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C2-4B92-9A9A-B8858CC1CDB5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5C2-4B92-9A9A-B8858CC1CDB5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6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val>
            <c:numRef>
              <c:f>Sheet2!$N$2:$N$3</c:f>
              <c:numCache>
                <c:formatCode>0.00</c:formatCode>
                <c:ptCount val="2"/>
                <c:pt idx="0" formatCode="General">
                  <c:v>32.48</c:v>
                </c:pt>
                <c:pt idx="1">
                  <c:v>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C2-4B92-9A9A-B8858CC1C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464514120"/>
        <c:axId val="464514448"/>
      </c:barChart>
      <c:catAx>
        <c:axId val="464514120"/>
        <c:scaling>
          <c:orientation/>
        </c:scaling>
        <c:delete val="1"/>
        <c:axPos val="b"/>
        <c:majorTickMark val="none"/>
        <c:minorTickMark val="none"/>
        <c:crossAx val="464514448"/>
        <c:auto val="0"/>
        <c:lblAlgn val="ctr"/>
        <c:lblOffset/>
        <c:noMultiLvlLbl val="0"/>
      </c:catAx>
      <c:valAx>
        <c:axId val="464514448"/>
        <c:scaling>
          <c:orientation/>
          <c:max val="36"/>
          <c:min val="2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smtClean="0"/>
                  <a:t>Average</a:t>
                </a:r>
                <a:r>
                  <a:rPr lang="en-US" sz="1800" baseline="0" smtClean="0"/>
                  <a:t> Annual LMP [</a:t>
                </a:r>
                <a:r>
                  <a:rPr lang="en-US" sz="1800" b="0" i="0" u="none" strike="noStrike" baseline="0" smtClean="0">
                    <a:effectLst/>
                  </a:rPr>
                  <a:t>$/MWh</a:t>
                </a:r>
                <a:r>
                  <a:rPr lang="en-US" sz="1800" baseline="0" smtClean="0"/>
                  <a:t>]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0.0033834078349173069"/>
              <c:y val="0.209169268608093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p>
              <a:pPr>
                <a:defRPr sz="1800" b="0" i="0" u="none" strike="noStrike" kern="1200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sz="18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endParaRPr>
            </a:p>
          </c:txPr>
        </c:title>
        <c:numFmt formatCode="0" sourceLinked="0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8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8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46451412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58590173721313"/>
          <c:y val="0.050413500517606735"/>
          <c:w val="0.67441409826278687"/>
          <c:h val="0.8991730213165283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'Ref Results'!$D$18</c:f>
              <c:strCache>
                <c:ptCount val="1"/>
                <c:pt idx="0">
                  <c:v>Net-RTO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600" b="1" i="0" u="none" strike="noStrike" kern="1200" baseline="0" smtId="4294967295">
                    <a:solidFill>
                      <a:schemeClr val="accent1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sz="1600" b="1" i="0" u="none" strike="noStrike" kern="1200" baseline="0" smtId="4294967295">
                  <a:solidFill>
                    <a:schemeClr val="accent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'Ref Results'!$A$19:$A$21</c:f>
              <c:strCache>
                <c:ptCount val="3"/>
                <c:pt idx="0">
                  <c:v>Case 1-0W</c:v>
                </c:pt>
                <c:pt idx="1">
                  <c:v>Case 6-0W</c:v>
                </c:pt>
                <c:pt idx="2">
                  <c:v>Case 7-0W</c:v>
                </c:pt>
              </c:strCache>
            </c:strRef>
          </c:cat>
          <c:val>
            <c:numRef>
              <c:f>'Ref Results'!$D$19:$D$21</c:f>
              <c:numCache>
                <c:formatCode>0.0</c:formatCode>
                <c:ptCount val="3"/>
                <c:pt idx="0">
                  <c:v>277.969596659158</c:v>
                </c:pt>
                <c:pt idx="1">
                  <c:v>265.766687451337</c:v>
                </c:pt>
                <c:pt idx="2">
                  <c:v>259.383789425715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2F-476A-971F-A8C4A1CB3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10"/>
        <c:overlap val="-27"/>
        <c:axId val="805934440"/>
        <c:axId val="805930504"/>
      </c:barChart>
      <c:lineChart>
        <c:grouping/>
        <c:varyColors val="0"/>
        <c:ser>
          <c:idx val="0"/>
          <c:order val="1"/>
          <c:tx>
            <c:strRef>
              <c:f>'Ref Results'!$B$18</c:f>
              <c:strCache>
                <c:ptCount val="1"/>
                <c:pt idx="0">
                  <c:v>Carbon-Price Sub-Region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400" b="1" i="0" u="none" strike="noStrike" kern="1200" baseline="0" smtId="4294967295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sz="1400" b="1" i="0" u="none" strike="noStrike" kern="1200" baseline="0" smtId="4294967295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endParaRPr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'Ref Results'!$A$19:$A$21</c:f>
              <c:strCache>
                <c:ptCount val="3"/>
                <c:pt idx="0">
                  <c:v>Case 1-0W</c:v>
                </c:pt>
                <c:pt idx="1">
                  <c:v>Case 6-0W</c:v>
                </c:pt>
                <c:pt idx="2">
                  <c:v>Case 7-0W</c:v>
                </c:pt>
              </c:strCache>
            </c:strRef>
          </c:cat>
          <c:val>
            <c:numRef>
              <c:f>'Ref Results'!$B$19:$B$21</c:f>
              <c:numCache>
                <c:formatCode>0.0</c:formatCode>
                <c:ptCount val="3"/>
                <c:pt idx="0">
                  <c:v>128.898665794176</c:v>
                </c:pt>
                <c:pt idx="1">
                  <c:v>103.390480339343</c:v>
                </c:pt>
                <c:pt idx="2">
                  <c:v>85.3336705968955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2F-476A-971F-A8C4A1CB3527}"/>
            </c:ext>
          </c:extLst>
        </c:ser>
        <c:ser>
          <c:idx val="1"/>
          <c:order val="2"/>
          <c:tx>
            <c:strRef>
              <c:f>'Ref Results'!$C$18</c:f>
              <c:strCache>
                <c:ptCount val="1"/>
                <c:pt idx="0">
                  <c:v>Rest of RTO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400" b="1" i="0" u="none" strike="noStrike" kern="1200" baseline="0" smtId="4294967295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sz="1400" b="1" i="0" u="none" strike="noStrike" kern="1200" baseline="0" smtId="4294967295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endParaR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'Ref Results'!$A$19:$A$21</c:f>
              <c:strCache>
                <c:ptCount val="3"/>
                <c:pt idx="0">
                  <c:v>Case 1-0W</c:v>
                </c:pt>
                <c:pt idx="1">
                  <c:v>Case 6-0W</c:v>
                </c:pt>
                <c:pt idx="2">
                  <c:v>Case 7-0W</c:v>
                </c:pt>
              </c:strCache>
            </c:strRef>
          </c:cat>
          <c:val>
            <c:numRef>
              <c:f>'Ref Results'!$C$19:$C$21</c:f>
              <c:numCache>
                <c:formatCode>0.0</c:formatCode>
                <c:ptCount val="3"/>
                <c:pt idx="0">
                  <c:v>149.070930864982</c:v>
                </c:pt>
                <c:pt idx="1">
                  <c:v>162.376207111995</c:v>
                </c:pt>
                <c:pt idx="2">
                  <c:v>174.050118828819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2F-476A-971F-A8C4A1CB3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805934440"/>
        <c:axId val="805930504"/>
      </c:lineChart>
      <c:catAx>
        <c:axId val="805934440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805930504"/>
        <c:auto val="0"/>
        <c:lblAlgn val="ctr"/>
        <c:lblOffset/>
        <c:noMultiLvlLbl val="0"/>
      </c:catAx>
      <c:valAx>
        <c:axId val="805930504"/>
        <c:scaling>
          <c:orientation/>
        </c:scaling>
        <c:delete val="1"/>
        <c:axPos val="l"/>
        <c:numFmt formatCode="0" sourceLinked="0"/>
        <c:majorTickMark val="none"/>
        <c:minorTickMark val="none"/>
        <c:crossAx val="805934440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600" smtId="4294967295">
          <a:latin typeface="Arial Narrow" panose="020b0606020202030204" pitchFamily="34" charset="0"/>
          <a:cs typeface="Arial" panose="020b0604020202020204" pitchFamily="34" charset="0"/>
        </a:defRPr>
      </a:pPr>
      <a:endParaRPr sz="1600" smtId="4294967295">
        <a:latin typeface="Arial Narrow" panose="020b0606020202030204" pitchFamily="34" charset="0"/>
        <a:cs typeface="Arial" panose="020b0604020202020204" pitchFamily="34" charset="0"/>
      </a:endParaRPr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88217711448669"/>
          <c:y val="0.048383977264165878"/>
          <c:w val="0.723006546497345"/>
          <c:h val="0.9032320380210876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'Ref Results'!$D$18</c:f>
              <c:strCache>
                <c:ptCount val="1"/>
                <c:pt idx="0">
                  <c:v>Net-RTO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600" b="1" i="0" u="none" strike="noStrike" kern="1200" baseline="0" smtId="4294967295">
                    <a:solidFill>
                      <a:schemeClr val="accent1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sz="1600" b="1" i="0" u="none" strike="noStrike" kern="1200" baseline="0" smtId="4294967295">
                  <a:solidFill>
                    <a:schemeClr val="accent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'Ref Results'!$A$19:$A$21</c:f>
              <c:strCache>
                <c:ptCount val="3"/>
                <c:pt idx="0">
                  <c:v>Case 1-0W</c:v>
                </c:pt>
                <c:pt idx="1">
                  <c:v>Case 4-0W</c:v>
                </c:pt>
                <c:pt idx="2">
                  <c:v>Case 5-0W</c:v>
                </c:pt>
              </c:strCache>
            </c:strRef>
          </c:cat>
          <c:val>
            <c:numRef>
              <c:f>'Ref Results'!$D$19:$D$21</c:f>
              <c:numCache>
                <c:formatCode>0.0</c:formatCode>
                <c:ptCount val="3"/>
                <c:pt idx="0">
                  <c:v>278.116456482518</c:v>
                </c:pt>
                <c:pt idx="1">
                  <c:v>277.794982287902</c:v>
                </c:pt>
                <c:pt idx="2">
                  <c:v>276.678214727208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60-4DC0-BCD0-028E371B0F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10"/>
        <c:overlap val="-27"/>
        <c:axId val="805934440"/>
        <c:axId val="805930504"/>
      </c:barChart>
      <c:lineChart>
        <c:grouping/>
        <c:varyColors val="0"/>
        <c:ser>
          <c:idx val="0"/>
          <c:order val="1"/>
          <c:tx>
            <c:strRef>
              <c:f>'Ref Results'!$B$18</c:f>
              <c:strCache>
                <c:ptCount val="1"/>
                <c:pt idx="0">
                  <c:v>Carbon-Price Sub-Region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400" b="1" i="0" u="none" strike="noStrike" kern="1200" baseline="0" smtId="4294967295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sz="1400" b="1" i="0" u="none" strike="noStrike" kern="1200" baseline="0" smtId="4294967295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endParaR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'Ref Results'!$A$19:$A$21</c:f>
              <c:strCache>
                <c:ptCount val="3"/>
                <c:pt idx="0">
                  <c:v>Case 1-0W</c:v>
                </c:pt>
                <c:pt idx="1">
                  <c:v>Case 4-0W</c:v>
                </c:pt>
                <c:pt idx="2">
                  <c:v>Case 5-0W</c:v>
                </c:pt>
              </c:strCache>
            </c:strRef>
          </c:cat>
          <c:val>
            <c:numRef>
              <c:f>'Ref Results'!$B$19:$B$21</c:f>
              <c:numCache>
                <c:formatCode>0.0</c:formatCode>
                <c:ptCount val="3"/>
                <c:pt idx="0">
                  <c:v>52.0562079249934</c:v>
                </c:pt>
                <c:pt idx="1">
                  <c:v>43.5551181853876</c:v>
                </c:pt>
                <c:pt idx="2">
                  <c:v>34.749719750809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60-4DC0-BCD0-028E371B0F87}"/>
            </c:ext>
          </c:extLst>
        </c:ser>
        <c:ser>
          <c:idx val="1"/>
          <c:order val="2"/>
          <c:tx>
            <c:strRef>
              <c:f>'Ref Results'!$C$18</c:f>
              <c:strCache>
                <c:ptCount val="1"/>
                <c:pt idx="0">
                  <c:v>Rest of RTO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400" b="1" i="0" u="none" strike="noStrike" kern="1200" baseline="0" smtId="4294967295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sz="1400" b="1" i="0" u="none" strike="noStrike" kern="1200" baseline="0" smtId="4294967295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endParaRPr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'Ref Results'!$A$19:$A$21</c:f>
              <c:strCache>
                <c:ptCount val="3"/>
                <c:pt idx="0">
                  <c:v>Case 1-0W</c:v>
                </c:pt>
                <c:pt idx="1">
                  <c:v>Case 4-0W</c:v>
                </c:pt>
                <c:pt idx="2">
                  <c:v>Case 5-0W</c:v>
                </c:pt>
              </c:strCache>
            </c:strRef>
          </c:cat>
          <c:val>
            <c:numRef>
              <c:f>'Ref Results'!$C$19:$C$21</c:f>
              <c:numCache>
                <c:formatCode>0.0</c:formatCode>
                <c:ptCount val="3"/>
                <c:pt idx="0">
                  <c:v>226.060248557524</c:v>
                </c:pt>
                <c:pt idx="1">
                  <c:v>234.239864102514</c:v>
                </c:pt>
                <c:pt idx="2">
                  <c:v>241.928494976399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60-4DC0-BCD0-028E371B0F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805934440"/>
        <c:axId val="805930504"/>
      </c:lineChart>
      <c:catAx>
        <c:axId val="805934440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805930504"/>
        <c:auto val="0"/>
        <c:lblAlgn val="ctr"/>
        <c:lblOffset/>
        <c:noMultiLvlLbl val="0"/>
      </c:catAx>
      <c:valAx>
        <c:axId val="805930504"/>
        <c:scaling>
          <c:orientation/>
        </c:scaling>
        <c:delete val="1"/>
        <c:axPos val="l"/>
        <c:numFmt formatCode="0" sourceLinked="0"/>
        <c:majorTickMark val="none"/>
        <c:minorTickMark val="none"/>
        <c:crossAx val="805934440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p>
      <a:pPr>
        <a:defRPr sz="1600" smtId="4294967295">
          <a:latin typeface="Arial Narrow" panose="020b0606020202030204" pitchFamily="34" charset="0"/>
          <a:cs typeface="Arial" panose="020b0604020202020204" pitchFamily="34" charset="0"/>
        </a:defRPr>
      </a:pPr>
      <a:endParaRPr sz="1600" smtId="4294967295">
        <a:latin typeface="Arial Narrow" panose="020b0606020202030204" pitchFamily="34" charset="0"/>
        <a:cs typeface="Arial" panose="020b0604020202020204" pitchFamily="34" charset="0"/>
      </a:endParaRPr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78469753265381"/>
          <c:y val="0.048383977264165878"/>
          <c:w val="0.687500536441803"/>
          <c:h val="0.90323203802108765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'CO2 - Exec Summ, No LM'!$H$26</c:f>
              <c:strCache>
                <c:ptCount val="1"/>
                <c:pt idx="0">
                  <c:v>RTO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600" b="1" i="0" u="none" strike="noStrike" kern="1200" baseline="0" smtId="4294967295">
                    <a:solidFill>
                      <a:schemeClr val="accent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sz="1600" b="1" i="0" u="none" strike="noStrike" kern="1200" baseline="0" smtId="4294967295">
                  <a:solidFill>
                    <a:schemeClr val="accent1"/>
                  </a:solidFill>
                  <a:latin typeface="Arial Narrow" panose="020b0606020202030204" pitchFamily="34" charset="0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'CO2 - Exec Summ, No LM'!$I$27:$I$29</c:f>
              <c:strCache>
                <c:ptCount val="3"/>
                <c:pt idx="0">
                  <c:v>Case 1</c:v>
                </c:pt>
                <c:pt idx="1">
                  <c:v>Case 2A</c:v>
                </c:pt>
                <c:pt idx="2">
                  <c:v>Case 3A</c:v>
                </c:pt>
              </c:strCache>
            </c:strRef>
          </c:cat>
          <c:val>
            <c:numRef>
              <c:f>'CO2 - Exec Summ, No LM'!$H$27:$H$29</c:f>
              <c:numCache>
                <c:formatCode>0.0</c:formatCode>
                <c:ptCount val="3"/>
                <c:pt idx="0">
                  <c:v>278.116456482926</c:v>
                </c:pt>
                <c:pt idx="1">
                  <c:v>279.822153986024</c:v>
                </c:pt>
                <c:pt idx="2">
                  <c:v>282.805104974281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A9-4ACC-A504-16CE74819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10"/>
        <c:overlap val="-27"/>
        <c:axId val="805934440"/>
        <c:axId val="805930504"/>
      </c:barChart>
      <c:lineChart>
        <c:grouping/>
        <c:varyColors val="0"/>
        <c:ser>
          <c:idx val="0"/>
          <c:order val="0"/>
          <c:tx>
            <c:strRef>
              <c:f>'CO2 - Exec Summ, No LM'!$K$27</c:f>
              <c:strCache>
                <c:ptCount val="1"/>
                <c:pt idx="0">
                  <c:v>Carbon Price Sub-Region: DE, MD, MJ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400" b="1" i="0" u="none" strike="noStrike" kern="1200" baseline="0" smtId="4294967295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sz="1400" b="1" i="0" u="none" strike="noStrike" kern="1200" baseline="0" smtId="4294967295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endParaR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'CO2 - Exec Summ, No LM'!$I$27:$I$29</c:f>
              <c:strCache>
                <c:ptCount val="3"/>
                <c:pt idx="0">
                  <c:v>Case 1</c:v>
                </c:pt>
                <c:pt idx="1">
                  <c:v>Case 2A</c:v>
                </c:pt>
                <c:pt idx="2">
                  <c:v>Case 3A</c:v>
                </c:pt>
              </c:strCache>
            </c:strRef>
          </c:cat>
          <c:val>
            <c:numRef>
              <c:f>'CO2 - Exec Summ, No LM'!$F$27:$F$29</c:f>
              <c:numCache>
                <c:formatCode>0.0</c:formatCode>
                <c:ptCount val="3"/>
                <c:pt idx="0">
                  <c:v>29.8852731527251</c:v>
                </c:pt>
                <c:pt idx="1">
                  <c:v>19.2997247495964</c:v>
                </c:pt>
                <c:pt idx="2">
                  <c:v>13.7559484201235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A9-4ACC-A504-16CE748198CE}"/>
            </c:ext>
          </c:extLst>
        </c:ser>
        <c:ser>
          <c:idx val="1"/>
          <c:order val="1"/>
          <c:tx>
            <c:strRef>
              <c:f>'CO2 - Exec Summ, No LM'!$K$28</c:f>
              <c:strCache>
                <c:ptCount val="1"/>
                <c:pt idx="0">
                  <c:v>No Carbon Price Sub-Region: Rest of RTO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400" b="1" i="0" u="none" strike="noStrike" kern="1200" baseline="0" smtId="4294967295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sz="1400" b="1" i="0" u="none" strike="noStrike" kern="1200" baseline="0" smtId="4294967295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endParaRPr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'CO2 - Exec Summ, No LM'!$I$27:$I$29</c:f>
              <c:strCache>
                <c:ptCount val="3"/>
                <c:pt idx="0">
                  <c:v>Case 1</c:v>
                </c:pt>
                <c:pt idx="1">
                  <c:v>Case 2A</c:v>
                </c:pt>
                <c:pt idx="2">
                  <c:v>Case 3A</c:v>
                </c:pt>
              </c:strCache>
            </c:strRef>
          </c:cat>
          <c:val>
            <c:numRef>
              <c:f>'CO2 - Exec Summ, No LM'!$G$27:$G$29</c:f>
              <c:numCache>
                <c:formatCode>0.0</c:formatCode>
                <c:ptCount val="3"/>
                <c:pt idx="0">
                  <c:v>248.2311833302</c:v>
                </c:pt>
                <c:pt idx="1">
                  <c:v>260.522429236428</c:v>
                </c:pt>
                <c:pt idx="2">
                  <c:v>269.049156554158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A9-4ACC-A504-16CE74819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805934440"/>
        <c:axId val="805930504"/>
      </c:lineChart>
      <c:catAx>
        <c:axId val="805934440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805930504"/>
        <c:auto val="0"/>
        <c:lblAlgn val="ctr"/>
        <c:lblOffset/>
        <c:noMultiLvlLbl val="0"/>
      </c:catAx>
      <c:valAx>
        <c:axId val="805930504"/>
        <c:scaling>
          <c:orientation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sz="1600"/>
                  <a:t>Million Tons of CO2</a:t>
                </a:r>
              </a:p>
            </c:rich>
          </c:tx>
          <c:layout>
            <c:manualLayout>
              <c:xMode val="edge"/>
              <c:yMode val="edge"/>
              <c:x val="0.0338933952152729"/>
              <c:y val="0.182620808482170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p>
              <a:pPr>
                <a:defRPr sz="1600" b="0" i="0" u="none" strike="noStrike" kern="1200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sz="16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endParaRPr>
            </a:p>
          </c:txPr>
        </c:title>
        <c:numFmt formatCode="0" sourceLinked="0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6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sz="16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endParaRPr>
          </a:p>
        </c:txPr>
        <c:crossAx val="805934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p>
      <a:pPr>
        <a:defRPr sz="1600" smtId="4294967295">
          <a:latin typeface="Arial Narrow" panose="020b0606020202030204" pitchFamily="34" charset="0"/>
        </a:defRPr>
      </a:pPr>
      <a:endParaRPr sz="1600" smtId="4294967295">
        <a:latin typeface="Arial Narrow" panose="020b0606020202030204" pitchFamily="34" charset="0"/>
      </a:endParaRPr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6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'Comparisons Carbon'!$I$26:$K$26</c:f>
              <c:strCache>
                <c:ptCount val="3"/>
                <c:pt idx="0">
                  <c:v>0-W</c:v>
                </c:pt>
                <c:pt idx="1">
                  <c:v>1-W</c:v>
                </c:pt>
                <c:pt idx="2">
                  <c:v>2-W</c:v>
                </c:pt>
              </c:strCache>
            </c:strRef>
          </c:cat>
          <c:val>
            <c:numRef>
              <c:f>'Comparisons Carbon'!$E$28:$G$28</c:f>
              <c:numCache>
                <c:formatCode>General</c:formatCode>
                <c:ptCount val="3"/>
                <c:pt idx="0">
                  <c:v>283</c:v>
                </c:pt>
                <c:pt idx="1">
                  <c:v>277</c:v>
                </c:pt>
                <c:pt idx="2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72-4771-8B41-CCAE52741E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75"/>
        <c:overlap/>
        <c:axId val="371170224"/>
        <c:axId val="371164648"/>
      </c:barChart>
      <c:lineChart>
        <c:grouping/>
        <c:varyColors val="0"/>
        <c:ser>
          <c:idx val="1"/>
          <c:order val="1"/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kern="1200" baseline="0" smtId="4294967295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sz="1600" b="0" i="0" u="none" strike="noStrike" kern="1200" baseline="0" smtId="4294967295">
                  <a:solidFill>
                    <a:schemeClr val="accent2"/>
                  </a:solidFill>
                  <a:latin typeface="+mn-lt"/>
                  <a:ea typeface="+mn-ea"/>
                  <a:cs typeface="+mn-cs"/>
                </a:endParaR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'Comparisons Carbon'!$I$26:$K$26</c:f>
              <c:strCache>
                <c:ptCount val="3"/>
                <c:pt idx="0">
                  <c:v>0-W</c:v>
                </c:pt>
                <c:pt idx="1">
                  <c:v>1-W</c:v>
                </c:pt>
                <c:pt idx="2">
                  <c:v>2-W</c:v>
                </c:pt>
              </c:strCache>
            </c:strRef>
          </c:cat>
          <c:val>
            <c:numRef>
              <c:f>'Comparisons Carbon'!$E$29:$G$29</c:f>
              <c:numCache>
                <c:formatCode>General</c:formatCode>
                <c:ptCount val="3"/>
                <c:pt idx="0">
                  <c:v>14</c:v>
                </c:pt>
                <c:pt idx="1">
                  <c:v>18</c:v>
                </c:pt>
                <c:pt idx="2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72-4771-8B41-CCAE52741E60}"/>
            </c:ext>
          </c:extLst>
        </c:ser>
        <c:ser>
          <c:idx val="2"/>
          <c:order val="2"/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kern="1200" baseline="0" smtId="4294967295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sz="1600" b="0" i="0" u="none" strike="noStrike" kern="1200" baseline="0" smtId="4294967295">
                  <a:solidFill>
                    <a:schemeClr val="accent3"/>
                  </a:solidFill>
                  <a:latin typeface="+mn-lt"/>
                  <a:ea typeface="+mn-ea"/>
                  <a:cs typeface="+mn-cs"/>
                </a:endParaRPr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'Comparisons Carbon'!$I$26:$K$26</c:f>
              <c:strCache>
                <c:ptCount val="3"/>
                <c:pt idx="0">
                  <c:v>0-W</c:v>
                </c:pt>
                <c:pt idx="1">
                  <c:v>1-W</c:v>
                </c:pt>
                <c:pt idx="2">
                  <c:v>2-W</c:v>
                </c:pt>
              </c:strCache>
            </c:strRef>
          </c:cat>
          <c:val>
            <c:numRef>
              <c:f>'Comparisons Carbon'!$E$30:$G$30</c:f>
              <c:numCache>
                <c:formatCode>General</c:formatCode>
                <c:ptCount val="3"/>
                <c:pt idx="0">
                  <c:v>269</c:v>
                </c:pt>
                <c:pt idx="1">
                  <c:v>259</c:v>
                </c:pt>
                <c:pt idx="2">
                  <c:v>244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72-4771-8B41-CCAE52741E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371170224"/>
        <c:axId val="371164648"/>
      </c:lineChart>
      <c:catAx>
        <c:axId val="37117022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8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8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71164648"/>
        <c:crosses val="autoZero"/>
        <c:auto val="0"/>
        <c:lblAlgn val="ctr"/>
        <c:lblOffset/>
        <c:noMultiLvlLbl val="0"/>
      </c:catAx>
      <c:valAx>
        <c:axId val="371164648"/>
        <c:scaling>
          <c:orientation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smtClean="0"/>
                  <a:t>Million Tons of CO2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0.012088828720152378"/>
              <c:y val="0.0752380788326263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p>
              <a:pPr>
                <a:defRPr sz="1000" b="0" i="0" u="none" strike="noStrike" kern="1200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sz="10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endParaRPr>
            </a:p>
          </c:txPr>
        </c:title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6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6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7117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6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'Comparisons Carbon'!$I$26:$K$26</c:f>
              <c:strCache>
                <c:ptCount val="3"/>
                <c:pt idx="0">
                  <c:v>0-W</c:v>
                </c:pt>
                <c:pt idx="1">
                  <c:v>1-W</c:v>
                </c:pt>
                <c:pt idx="2">
                  <c:v>2-W</c:v>
                </c:pt>
              </c:strCache>
            </c:strRef>
          </c:cat>
          <c:val>
            <c:numRef>
              <c:f>'Comparisons Carbon'!$J$28:$L$28</c:f>
              <c:numCache>
                <c:formatCode>General</c:formatCode>
                <c:ptCount val="3"/>
                <c:pt idx="0">
                  <c:v>277</c:v>
                </c:pt>
                <c:pt idx="1">
                  <c:v>277</c:v>
                </c:pt>
                <c:pt idx="2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8-49D8-B252-26BB2BB45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75"/>
        <c:overlap/>
        <c:axId val="371170224"/>
        <c:axId val="371164648"/>
      </c:barChart>
      <c:lineChart>
        <c:grouping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kern="1200" baseline="0" smtId="4294967295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sz="1600" b="0" i="0" u="none" strike="noStrike" kern="1200" baseline="0" smtId="4294967295">
                  <a:solidFill>
                    <a:schemeClr val="accent2"/>
                  </a:solidFill>
                  <a:latin typeface="+mn-lt"/>
                  <a:ea typeface="+mn-ea"/>
                  <a:cs typeface="+mn-cs"/>
                </a:endParaR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'Comparisons Carbon'!$I$26:$K$26</c:f>
              <c:strCache>
                <c:ptCount val="3"/>
                <c:pt idx="0">
                  <c:v>0-W</c:v>
                </c:pt>
                <c:pt idx="1">
                  <c:v>1-W</c:v>
                </c:pt>
                <c:pt idx="2">
                  <c:v>2-W</c:v>
                </c:pt>
              </c:strCache>
            </c:strRef>
          </c:cat>
          <c:val>
            <c:numRef>
              <c:f>'Comparisons Carbon'!$J$29:$L$29</c:f>
              <c:numCache>
                <c:formatCode>General</c:formatCode>
                <c:ptCount val="3"/>
                <c:pt idx="0">
                  <c:v>35</c:v>
                </c:pt>
                <c:pt idx="1">
                  <c:v>35</c:v>
                </c:pt>
                <c:pt idx="2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38-49D8-B252-26BB2BB45A18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kern="1200" baseline="0" smtId="4294967295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sz="1600" b="0" i="0" u="none" strike="noStrike" kern="1200" baseline="0" smtId="4294967295">
                  <a:solidFill>
                    <a:schemeClr val="accent3"/>
                  </a:solidFill>
                  <a:latin typeface="+mn-lt"/>
                  <a:ea typeface="+mn-ea"/>
                  <a:cs typeface="+mn-cs"/>
                </a:endParaRPr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'Comparisons Carbon'!$I$26:$K$26</c:f>
              <c:strCache>
                <c:ptCount val="3"/>
                <c:pt idx="0">
                  <c:v>0-W</c:v>
                </c:pt>
                <c:pt idx="1">
                  <c:v>1-W</c:v>
                </c:pt>
                <c:pt idx="2">
                  <c:v>2-W</c:v>
                </c:pt>
              </c:strCache>
            </c:strRef>
          </c:cat>
          <c:val>
            <c:numRef>
              <c:f>'Comparisons Carbon'!$J$30:$L$30</c:f>
              <c:numCache>
                <c:formatCode>General</c:formatCode>
                <c:ptCount val="3"/>
                <c:pt idx="0">
                  <c:v>242</c:v>
                </c:pt>
                <c:pt idx="1">
                  <c:v>242</c:v>
                </c:pt>
                <c:pt idx="2">
                  <c:v>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38-49D8-B252-26BB2BB45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371170224"/>
        <c:axId val="371164648"/>
      </c:lineChart>
      <c:catAx>
        <c:axId val="37117022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8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8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71164648"/>
        <c:crosses val="autoZero"/>
        <c:auto val="0"/>
        <c:lblAlgn val="ctr"/>
        <c:lblOffset/>
        <c:noMultiLvlLbl val="0"/>
      </c:catAx>
      <c:valAx>
        <c:axId val="371164648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371170224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6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'Comparisons Carbon'!$I$26:$K$26</c:f>
              <c:strCache>
                <c:ptCount val="3"/>
                <c:pt idx="0">
                  <c:v>0-W</c:v>
                </c:pt>
                <c:pt idx="1">
                  <c:v>1-W</c:v>
                </c:pt>
                <c:pt idx="2">
                  <c:v>2-W</c:v>
                </c:pt>
              </c:strCache>
            </c:strRef>
          </c:cat>
          <c:val>
            <c:numRef>
              <c:f>'Comparisons Carbon'!$P$28:$R$28</c:f>
              <c:numCache>
                <c:formatCode>General</c:formatCode>
                <c:ptCount val="3"/>
                <c:pt idx="0">
                  <c:v>259</c:v>
                </c:pt>
                <c:pt idx="1">
                  <c:v>259</c:v>
                </c:pt>
                <c:pt idx="2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05-411D-85CA-CCF850A7F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75"/>
        <c:overlap/>
        <c:axId val="371170224"/>
        <c:axId val="371164648"/>
      </c:barChart>
      <c:lineChart>
        <c:grouping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kern="1200" baseline="0" smtId="4294967295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sz="1600" b="0" i="0" u="none" strike="noStrike" kern="1200" baseline="0" smtId="4294967295">
                  <a:solidFill>
                    <a:schemeClr val="accent2"/>
                  </a:solidFill>
                  <a:latin typeface="+mn-lt"/>
                  <a:ea typeface="+mn-ea"/>
                  <a:cs typeface="+mn-cs"/>
                </a:endParaRPr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'Comparisons Carbon'!$I$26:$K$26</c:f>
              <c:strCache>
                <c:ptCount val="3"/>
                <c:pt idx="0">
                  <c:v>0-W</c:v>
                </c:pt>
                <c:pt idx="1">
                  <c:v>1-W</c:v>
                </c:pt>
                <c:pt idx="2">
                  <c:v>2-W</c:v>
                </c:pt>
              </c:strCache>
            </c:strRef>
          </c:cat>
          <c:val>
            <c:numRef>
              <c:f>'Comparisons Carbon'!$P$29:$R$29</c:f>
              <c:numCache>
                <c:formatCode>General</c:formatCode>
                <c:ptCount val="3"/>
                <c:pt idx="0">
                  <c:v>85</c:v>
                </c:pt>
                <c:pt idx="1">
                  <c:v>85</c:v>
                </c:pt>
                <c:pt idx="2">
                  <c:v>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05-411D-85CA-CCF850A7F135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kern="1200" baseline="0" smtId="4294967295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sz="1600" b="0" i="0" u="none" strike="noStrike" kern="1200" baseline="0" smtId="4294967295">
                  <a:solidFill>
                    <a:schemeClr val="accent3"/>
                  </a:solidFill>
                  <a:latin typeface="+mn-lt"/>
                  <a:ea typeface="+mn-ea"/>
                  <a:cs typeface="+mn-cs"/>
                </a:endParaR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'Comparisons Carbon'!$I$26:$K$26</c:f>
              <c:strCache>
                <c:ptCount val="3"/>
                <c:pt idx="0">
                  <c:v>0-W</c:v>
                </c:pt>
                <c:pt idx="1">
                  <c:v>1-W</c:v>
                </c:pt>
                <c:pt idx="2">
                  <c:v>2-W</c:v>
                </c:pt>
              </c:strCache>
            </c:strRef>
          </c:cat>
          <c:val>
            <c:numRef>
              <c:f>'Comparisons Carbon'!$P$30:$R$30</c:f>
              <c:numCache>
                <c:formatCode>General</c:formatCode>
                <c:ptCount val="3"/>
                <c:pt idx="0">
                  <c:v>174</c:v>
                </c:pt>
                <c:pt idx="1">
                  <c:v>174</c:v>
                </c:pt>
                <c:pt idx="2">
                  <c:v>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05-411D-85CA-CCF850A7F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371170224"/>
        <c:axId val="371164648"/>
      </c:lineChart>
      <c:catAx>
        <c:axId val="37117022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8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8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71164648"/>
        <c:crosses val="autoZero"/>
        <c:auto val="0"/>
        <c:lblAlgn val="ctr"/>
        <c:lblOffset/>
        <c:noMultiLvlLbl val="0"/>
      </c:catAx>
      <c:valAx>
        <c:axId val="371164648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371170224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4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4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'Comparison LMP'!$J$23:$L$23</c:f>
              <c:strCache>
                <c:ptCount val="3"/>
                <c:pt idx="0">
                  <c:v>0W</c:v>
                </c:pt>
                <c:pt idx="1">
                  <c:v>1W</c:v>
                </c:pt>
                <c:pt idx="2">
                  <c:v>2W</c:v>
                </c:pt>
              </c:strCache>
            </c:strRef>
          </c:cat>
          <c:val>
            <c:numRef>
              <c:f>'Comparison LMP'!$J$26:$L$26</c:f>
              <c:numCache>
                <c:formatCode>General</c:formatCode>
                <c:ptCount val="3"/>
                <c:pt idx="0">
                  <c:v>33.63</c:v>
                </c:pt>
                <c:pt idx="1">
                  <c:v>33.51</c:v>
                </c:pt>
                <c:pt idx="2">
                  <c:v>30.54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2B-480B-AC70-0017FD2E4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80"/>
        <c:overlap val="-27"/>
        <c:axId val="774419704"/>
        <c:axId val="774419376"/>
      </c:barChart>
      <c:catAx>
        <c:axId val="77441970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8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8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774419376"/>
        <c:crosses val="autoZero"/>
        <c:auto val="0"/>
        <c:lblAlgn val="ctr"/>
        <c:lblOffset/>
        <c:noMultiLvlLbl val="0"/>
      </c:catAx>
      <c:valAx>
        <c:axId val="774419376"/>
        <c:scaling>
          <c:orientation/>
          <c:max val="34"/>
          <c:min val="20"/>
        </c:scaling>
        <c:delete val="1"/>
        <c:axPos val="l"/>
        <c:numFmt formatCode="General" sourceLinked="1"/>
        <c:majorTickMark val="none"/>
        <c:minorTickMark val="none"/>
        <c:crossAx val="774419704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a="http://schemas.openxmlformats.org/drawingml/2006/main" xmlns:r="http://schemas.openxmlformats.org/officeDocument/2006/relationships" xmlns:cs="http://schemas.microsoft.com/office/drawing/2012/chartStyle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a="http://schemas.openxmlformats.org/drawingml/2006/main" xmlns:r="http://schemas.openxmlformats.org/officeDocument/2006/relationships" xmlns:cs="http://schemas.microsoft.com/office/drawing/2012/chartStyle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a="http://schemas.openxmlformats.org/drawingml/2006/main" xmlns:r="http://schemas.openxmlformats.org/officeDocument/2006/relationships" xmlns:cs="http://schemas.microsoft.com/office/drawing/2012/chartStyle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AB7FD315-C121-4279-AB0C-CBF872D81A76}" type="doc">
      <dgm:prSet loTypeId="urn:microsoft.com/office/officeart/2008/layout/Squa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73F3CF-DD14-4ABA-9FF7-9D428E9E5987}" type="parTrans" cxnId="{81322AD2-7E3D-4284-BA94-A72C3117F567}">
      <dgm:prSet/>
      <dgm:spPr/>
      <dgm:t>
        <a:bodyPr/>
        <a:lstStyle/>
        <a:p>
          <a:endParaRPr lang="en-US"/>
        </a:p>
      </dgm:t>
    </dgm:pt>
    <dgm:pt modelId="{7F6075A6-C2D3-4BCE-979F-EA78BFE051FC}">
      <dgm:prSet phldrT="[Text]"/>
      <dgm:spPr/>
      <dgm:t>
        <a:bodyPr/>
        <a:lstStyle/>
        <a:p>
          <a:r>
            <a:rPr lang="en-US" smtClean="0"/>
            <a:t>What It Is…</a:t>
          </a:r>
          <a:endParaRPr lang="en-US"/>
        </a:p>
      </dgm:t>
    </dgm:pt>
    <dgm:pt modelId="{3DDB875D-274F-4044-91EB-5E90295AEE0A}" type="parTrans" cxnId="{08C801A5-98CA-4C80-97F4-146585F76669}">
      <dgm:prSet/>
      <dgm:spPr/>
      <dgm:t>
        <a:bodyPr/>
        <a:lstStyle/>
        <a:p>
          <a:endParaRPr lang="en-US"/>
        </a:p>
      </dgm:t>
    </dgm:pt>
    <dgm:pt modelId="{870365C2-86DF-4330-8BC8-4951FF2DE0D6}">
      <dgm:prSet phldrT="[Text]" custT="1"/>
      <dgm:spPr/>
      <dgm:t>
        <a:bodyPr/>
        <a:lstStyle/>
        <a:p>
          <a:r>
            <a:rPr lang="en-US" sz="1800" smtClean="0"/>
            <a:t>Information for Stakeholders. </a:t>
          </a:r>
          <a:endParaRPr lang="en-US" sz="1800"/>
        </a:p>
      </dgm:t>
    </dgm:pt>
    <dgm:pt modelId="{7FAB2D58-3F88-4471-8AA7-C45578DA2A32}" type="sibTrans" cxnId="{08C801A5-98CA-4C80-97F4-146585F76669}">
      <dgm:prSet/>
      <dgm:spPr/>
      <dgm:t>
        <a:bodyPr/>
        <a:lstStyle/>
        <a:p>
          <a:endParaRPr lang="en-US"/>
        </a:p>
      </dgm:t>
    </dgm:pt>
    <dgm:pt modelId="{52977CF9-683B-46AE-8AFD-EF5E33896E5B}" type="parTrans" cxnId="{36A52B09-1E9D-4ECF-BB08-B3EBA4C18FE9}">
      <dgm:prSet/>
      <dgm:spPr/>
      <dgm:t>
        <a:bodyPr/>
        <a:lstStyle/>
        <a:p>
          <a:endParaRPr lang="en-US"/>
        </a:p>
      </dgm:t>
    </dgm:pt>
    <dgm:pt modelId="{47DE0523-2ABC-473A-950B-764B08E29ADB}">
      <dgm:prSet phldrT="[Text]" custT="1"/>
      <dgm:spPr/>
      <dgm:t>
        <a:bodyPr/>
        <a:lstStyle/>
        <a:p>
          <a:r>
            <a:rPr lang="en-US" sz="1800" smtClean="0"/>
            <a:t>Production-Cost Model</a:t>
          </a:r>
          <a:endParaRPr lang="en-US" sz="1800"/>
        </a:p>
      </dgm:t>
    </dgm:pt>
    <dgm:pt modelId="{6C365DE4-96F8-4FE4-B2FD-95244D6439D4}" type="sibTrans" cxnId="{36A52B09-1E9D-4ECF-BB08-B3EBA4C18FE9}">
      <dgm:prSet/>
      <dgm:spPr/>
      <dgm:t>
        <a:bodyPr/>
        <a:lstStyle/>
        <a:p>
          <a:endParaRPr lang="en-US"/>
        </a:p>
      </dgm:t>
    </dgm:pt>
    <dgm:pt modelId="{4B8E4B66-C9A6-4773-B471-8D502994BEED}" type="parTrans" cxnId="{CE1BA4CA-85A3-490A-9981-D53498439A72}">
      <dgm:prSet/>
      <dgm:spPr/>
      <dgm:t>
        <a:bodyPr/>
        <a:lstStyle/>
        <a:p>
          <a:endParaRPr lang="en-US"/>
        </a:p>
      </dgm:t>
    </dgm:pt>
    <dgm:pt modelId="{5ABA95F1-3E3A-478C-9C4E-E09106A5CD4A}">
      <dgm:prSet phldrT="[Text]" custT="1"/>
      <dgm:spPr/>
      <dgm:t>
        <a:bodyPr/>
        <a:lstStyle/>
        <a:p>
          <a:r>
            <a:rPr lang="en-US" sz="1800" smtClean="0"/>
            <a:t>Border Adjustment: An Option for Leakage Mitigation.</a:t>
          </a:r>
          <a:endParaRPr lang="en-US" sz="1800"/>
        </a:p>
      </dgm:t>
    </dgm:pt>
    <dgm:pt modelId="{ABEEA0FC-11E6-4373-B18E-910C11B90AC2}" type="sibTrans" cxnId="{CE1BA4CA-85A3-490A-9981-D53498439A72}">
      <dgm:prSet/>
      <dgm:spPr/>
      <dgm:t>
        <a:bodyPr/>
        <a:lstStyle/>
        <a:p>
          <a:endParaRPr lang="en-US"/>
        </a:p>
      </dgm:t>
    </dgm:pt>
    <dgm:pt modelId="{DD9450DA-F756-4735-AF71-2C81693601F0}" type="parTrans" cxnId="{93D6A86D-FA4C-42FB-99D7-EE930588C488}">
      <dgm:prSet/>
      <dgm:spPr/>
      <dgm:t>
        <a:bodyPr/>
        <a:lstStyle/>
        <a:p>
          <a:endParaRPr lang="en-US"/>
        </a:p>
      </dgm:t>
    </dgm:pt>
    <dgm:pt modelId="{03C9C9A6-3E67-404B-8C04-ACC758485596}">
      <dgm:prSet phldrT="[Text]" custT="1"/>
      <dgm:spPr/>
      <dgm:t>
        <a:bodyPr/>
        <a:lstStyle/>
        <a:p>
          <a:r>
            <a:rPr lang="en-US" sz="1800" smtClean="0"/>
            <a:t>Can coexist with RGGI.</a:t>
          </a:r>
          <a:endParaRPr lang="en-US" sz="1800"/>
        </a:p>
      </dgm:t>
    </dgm:pt>
    <dgm:pt modelId="{4D793AFE-90AD-4221-8193-467809B076C3}" type="sibTrans" cxnId="{93D6A86D-FA4C-42FB-99D7-EE930588C488}">
      <dgm:prSet/>
      <dgm:spPr/>
      <dgm:t>
        <a:bodyPr/>
        <a:lstStyle/>
        <a:p>
          <a:endParaRPr lang="en-US"/>
        </a:p>
      </dgm:t>
    </dgm:pt>
    <dgm:pt modelId="{202E3D62-BE1B-4B97-A4E6-CED9E58F7FCD}" type="sibTrans" cxnId="{81322AD2-7E3D-4284-BA94-A72C3117F567}">
      <dgm:prSet/>
      <dgm:spPr/>
      <dgm:t>
        <a:bodyPr/>
        <a:lstStyle/>
        <a:p>
          <a:endParaRPr lang="en-US"/>
        </a:p>
      </dgm:t>
    </dgm:pt>
    <dgm:pt modelId="{13893F74-AA7C-47CE-B9C8-72CB38E1C02D}" type="parTrans" cxnId="{E159C983-CB6C-498B-B0B0-9B12F8B7672B}">
      <dgm:prSet/>
      <dgm:spPr/>
      <dgm:t>
        <a:bodyPr/>
        <a:lstStyle/>
        <a:p>
          <a:endParaRPr lang="en-US"/>
        </a:p>
      </dgm:t>
    </dgm:pt>
    <dgm:pt modelId="{935E09AE-470A-47A8-9CAE-278BFF86926F}">
      <dgm:prSet phldrT="[Text]"/>
      <dgm:spPr/>
      <dgm:t>
        <a:bodyPr/>
        <a:lstStyle/>
        <a:p>
          <a:r>
            <a:rPr lang="en-US" smtClean="0"/>
            <a:t>What It Is NOT…</a:t>
          </a:r>
          <a:endParaRPr lang="en-US"/>
        </a:p>
      </dgm:t>
    </dgm:pt>
    <dgm:pt modelId="{7DD3EC9A-9935-4138-B377-F11CF81502EF}" type="parTrans" cxnId="{C9B0374B-FBBD-412F-BB30-1ABC26C226B6}">
      <dgm:prSet/>
      <dgm:spPr/>
      <dgm:t>
        <a:bodyPr/>
        <a:lstStyle/>
        <a:p>
          <a:endParaRPr lang="en-US"/>
        </a:p>
      </dgm:t>
    </dgm:pt>
    <dgm:pt modelId="{44E038CE-DCBB-412A-A841-676AEABF7522}">
      <dgm:prSet phldrT="[Text]" custT="1"/>
      <dgm:spPr/>
      <dgm:t>
        <a:bodyPr/>
        <a:lstStyle/>
        <a:p>
          <a:r>
            <a:rPr lang="en-US" sz="1800" smtClean="0"/>
            <a:t>Macroeconomic</a:t>
          </a:r>
          <a:endParaRPr lang="en-US" sz="1800"/>
        </a:p>
      </dgm:t>
    </dgm:pt>
    <dgm:pt modelId="{95310938-E15F-497F-B223-99598D4DD836}" type="sibTrans" cxnId="{C9B0374B-FBBD-412F-BB30-1ABC26C226B6}">
      <dgm:prSet/>
      <dgm:spPr/>
      <dgm:t>
        <a:bodyPr/>
        <a:lstStyle/>
        <a:p>
          <a:endParaRPr lang="en-US"/>
        </a:p>
      </dgm:t>
    </dgm:pt>
    <dgm:pt modelId="{2FB0F928-FF30-427B-A2DF-9FE942EF7CDE}" type="parTrans" cxnId="{8ECCDC50-9E32-486D-95DD-9E49AD1169A0}">
      <dgm:prSet/>
      <dgm:spPr/>
      <dgm:t>
        <a:bodyPr/>
        <a:lstStyle/>
        <a:p>
          <a:endParaRPr lang="en-US"/>
        </a:p>
      </dgm:t>
    </dgm:pt>
    <dgm:pt modelId="{F08CA889-F812-4424-A1E2-038E40363A79}">
      <dgm:prSet phldrT="[Text]" custT="1"/>
      <dgm:spPr/>
      <dgm:t>
        <a:bodyPr/>
        <a:lstStyle/>
        <a:p>
          <a:r>
            <a:rPr lang="en-US" sz="1800" smtClean="0"/>
            <a:t>State Policy</a:t>
          </a:r>
          <a:endParaRPr lang="en-US" sz="1800"/>
        </a:p>
      </dgm:t>
    </dgm:pt>
    <dgm:pt modelId="{F87C9F9E-CC62-4079-BCE6-9ABA2ABD9221}" type="sibTrans" cxnId="{8ECCDC50-9E32-486D-95DD-9E49AD1169A0}">
      <dgm:prSet/>
      <dgm:spPr/>
      <dgm:t>
        <a:bodyPr/>
        <a:lstStyle/>
        <a:p>
          <a:endParaRPr lang="en-US"/>
        </a:p>
      </dgm:t>
    </dgm:pt>
    <dgm:pt modelId="{19998173-FE35-4B9D-871D-1018EC178BBA}" type="parTrans" cxnId="{8982BE9B-576C-40BB-96F2-831805476557}">
      <dgm:prSet/>
      <dgm:spPr/>
      <dgm:t>
        <a:bodyPr/>
        <a:lstStyle/>
        <a:p>
          <a:endParaRPr lang="en-US"/>
        </a:p>
      </dgm:t>
    </dgm:pt>
    <dgm:pt modelId="{D5B8BEB1-AD97-40D9-B5D9-3F6CDE5D72C7}">
      <dgm:prSet phldrT="[Text]" custT="1"/>
      <dgm:spPr/>
      <dgm:t>
        <a:bodyPr/>
        <a:lstStyle/>
        <a:p>
          <a:r>
            <a:rPr lang="en-US" altLang="en-US" sz="1800" smtClean="0">
              <a:latin typeface="+mn-lt"/>
            </a:rPr>
            <a:t>PJM is </a:t>
          </a:r>
          <a:r>
            <a:rPr lang="en-US" altLang="en-US" sz="1800" b="1" i="1" smtClean="0">
              <a:latin typeface="+mn-lt"/>
            </a:rPr>
            <a:t>NOT</a:t>
          </a:r>
          <a:r>
            <a:rPr lang="en-US" altLang="en-US" sz="1800" smtClean="0">
              <a:latin typeface="+mn-lt"/>
            </a:rPr>
            <a:t> proposing a carbon price.</a:t>
          </a:r>
          <a:endParaRPr lang="en-US" sz="1800"/>
        </a:p>
      </dgm:t>
    </dgm:pt>
    <dgm:pt modelId="{88FFA0C3-93A2-47F1-B409-831910E91D7B}" type="sibTrans" cxnId="{8982BE9B-576C-40BB-96F2-831805476557}">
      <dgm:prSet/>
      <dgm:spPr/>
      <dgm:t>
        <a:bodyPr/>
        <a:lstStyle/>
        <a:p>
          <a:endParaRPr lang="en-US"/>
        </a:p>
      </dgm:t>
    </dgm:pt>
    <dgm:pt modelId="{46C8C1B9-0274-447B-AAC9-D0E8B994640F}" type="parTrans" cxnId="{1A76C25A-74AA-4E24-835F-E3B03C32EFCE}">
      <dgm:prSet/>
      <dgm:spPr/>
      <dgm:t>
        <a:bodyPr/>
        <a:lstStyle/>
        <a:p>
          <a:endParaRPr lang="en-US"/>
        </a:p>
      </dgm:t>
    </dgm:pt>
    <dgm:pt modelId="{2473FB1E-99BA-48C3-B4AF-723DF8246C47}">
      <dgm:prSet phldrT="[Text]" custT="1"/>
      <dgm:spPr/>
      <dgm:t>
        <a:bodyPr/>
        <a:lstStyle/>
        <a:p>
          <a:r>
            <a:rPr lang="en-US" sz="1800" smtClean="0"/>
            <a:t>PJM is </a:t>
          </a:r>
          <a:r>
            <a:rPr lang="en-US" sz="1800" b="1" i="1" smtClean="0"/>
            <a:t>NOT</a:t>
          </a:r>
          <a:r>
            <a:rPr lang="en-US" sz="1800" smtClean="0"/>
            <a:t> proposing policy.</a:t>
          </a:r>
          <a:endParaRPr lang="en-US" sz="1800"/>
        </a:p>
      </dgm:t>
    </dgm:pt>
    <dgm:pt modelId="{BDA927A5-FB6C-4752-940F-933FA6023BA7}" type="sibTrans" cxnId="{1A76C25A-74AA-4E24-835F-E3B03C32EFCE}">
      <dgm:prSet/>
      <dgm:spPr/>
      <dgm:t>
        <a:bodyPr/>
        <a:lstStyle/>
        <a:p>
          <a:endParaRPr lang="en-US"/>
        </a:p>
      </dgm:t>
    </dgm:pt>
    <dgm:pt modelId="{167FCF96-77B2-4781-A684-65698336B150}" type="sibTrans" cxnId="{E159C983-CB6C-498B-B0B0-9B12F8B7672B}">
      <dgm:prSet/>
      <dgm:spPr/>
      <dgm:t>
        <a:bodyPr/>
        <a:lstStyle/>
        <a:p>
          <a:endParaRPr lang="en-US"/>
        </a:p>
      </dgm:t>
    </dgm:pt>
    <dgm:pt modelId="{24968105-5E08-4BC4-886A-76B33EE90476}" type="pres">
      <dgm:prSet presAssocID="{AB7FD315-C121-4279-AB0C-CBF872D81A76}" presName="layout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B058F86-5BBB-48CA-962D-BF31CAA0F575}" type="pres">
      <dgm:prSet presAssocID="{7F6075A6-C2D3-4BCE-979F-EA78BFE051FC}" presName="root">
        <dgm:presLayoutVars>
          <dgm:chMax/>
          <dgm:chPref/>
        </dgm:presLayoutVars>
      </dgm:prSet>
      <dgm:spPr/>
      <dgm:t>
        <a:bodyPr/>
        <a:lstStyle/>
        <a:p/>
      </dgm:t>
    </dgm:pt>
    <dgm:pt modelId="{DC43FA66-F98A-4893-B5F7-01B2DB2DCBEE}" type="pres">
      <dgm:prSet presAssocID="{7F6075A6-C2D3-4BCE-979F-EA78BFE051FC}" presName="rootComposite">
        <dgm:presLayoutVars/>
      </dgm:prSet>
      <dgm:spPr/>
      <dgm:t>
        <a:bodyPr/>
        <a:lstStyle/>
        <a:p/>
      </dgm:t>
    </dgm:pt>
    <dgm:pt modelId="{0FEBFC57-9FF8-4090-920C-337399261C65}" type="pres">
      <dgm:prSet presAssocID="{7F6075A6-C2D3-4BCE-979F-EA78BFE051FC}" presName="ParentAccent" presStyleLbl="alignNode1" presStyleCnt="2"/>
      <dgm:spPr/>
      <dgm:t>
        <a:bodyPr/>
        <a:lstStyle/>
        <a:p/>
      </dgm:t>
    </dgm:pt>
    <dgm:pt modelId="{68B56C5B-5EDB-41FD-9D87-46DFE6759E91}" type="pres">
      <dgm:prSet presAssocID="{7F6075A6-C2D3-4BCE-979F-EA78BFE051FC}" presName="ParentSmallAccent" presStyleLbl="fgAcc1" presStyleCnt="2"/>
      <dgm:spPr/>
      <dgm:t>
        <a:bodyPr/>
        <a:lstStyle/>
        <a:p/>
      </dgm:t>
    </dgm:pt>
    <dgm:pt modelId="{662A1900-BD31-44C6-B145-D79EC55D6AE1}" type="pres">
      <dgm:prSet presAssocID="{7F6075A6-C2D3-4BCE-979F-EA78BFE051FC}" presName="Parent" presStyleLbl="revTx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D638D-C8E0-4CA9-8A59-180B7355593C}" type="pres">
      <dgm:prSet presAssocID="{7F6075A6-C2D3-4BCE-979F-EA78BFE051FC}" presName="childShape">
        <dgm:presLayoutVars>
          <dgm:chMax val="0"/>
          <dgm:chPref val="0"/>
        </dgm:presLayoutVars>
      </dgm:prSet>
      <dgm:spPr/>
      <dgm:t>
        <a:bodyPr/>
        <a:lstStyle/>
        <a:p/>
      </dgm:t>
    </dgm:pt>
    <dgm:pt modelId="{6D196ED7-CE11-41AE-9A3D-6B04F26E4BAD}" type="pres">
      <dgm:prSet presAssocID="{870365C2-86DF-4330-8BC8-4951FF2DE0D6}" presName="childComposite">
        <dgm:presLayoutVars>
          <dgm:chMax val="0"/>
          <dgm:chPref val="0"/>
        </dgm:presLayoutVars>
      </dgm:prSet>
      <dgm:spPr/>
      <dgm:t>
        <a:bodyPr/>
        <a:lstStyle/>
        <a:p/>
      </dgm:t>
    </dgm:pt>
    <dgm:pt modelId="{DC978F0F-986A-48E3-A39B-D31713929B63}" type="pres">
      <dgm:prSet presAssocID="{870365C2-86DF-4330-8BC8-4951FF2DE0D6}" presName="ChildAccent" presStyleLbl="solidFgAcc1" presStyleCnt="8"/>
      <dgm:spPr/>
      <dgm:t>
        <a:bodyPr/>
        <a:lstStyle/>
        <a:p/>
      </dgm:t>
    </dgm:pt>
    <dgm:pt modelId="{0A856E13-7617-47C3-8070-996771EBE9F6}" type="pres">
      <dgm:prSet presAssocID="{870365C2-86DF-4330-8BC8-4951FF2DE0D6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064C0-3317-4E07-89DC-FE26A66EF25C}" type="pres">
      <dgm:prSet presAssocID="{47DE0523-2ABC-473A-950B-764B08E29ADB}" presName="childComposite">
        <dgm:presLayoutVars>
          <dgm:chMax val="0"/>
          <dgm:chPref val="0"/>
        </dgm:presLayoutVars>
      </dgm:prSet>
      <dgm:spPr/>
      <dgm:t>
        <a:bodyPr/>
        <a:lstStyle/>
        <a:p/>
      </dgm:t>
    </dgm:pt>
    <dgm:pt modelId="{57BAF283-F34F-4EF2-85D4-AE2A84E5074E}" type="pres">
      <dgm:prSet presAssocID="{47DE0523-2ABC-473A-950B-764B08E29ADB}" presName="ChildAccent" presStyleLbl="solidFgAcc1" presStyleIdx="1" presStyleCnt="8"/>
      <dgm:spPr/>
      <dgm:t>
        <a:bodyPr/>
        <a:lstStyle/>
        <a:p/>
      </dgm:t>
    </dgm:pt>
    <dgm:pt modelId="{65273582-E840-4D27-953D-4B96B96BB297}" type="pres">
      <dgm:prSet presAssocID="{47DE0523-2ABC-473A-950B-764B08E29ADB}" presName="Child" presStyleLbl="revTx" presStyleIdx="2" presStyleCnt="10" custScaleY="1185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57596-42CD-4643-B784-FA732575CFA9}" type="pres">
      <dgm:prSet presAssocID="{5ABA95F1-3E3A-478C-9C4E-E09106A5CD4A}" presName="childComposite">
        <dgm:presLayoutVars>
          <dgm:chMax val="0"/>
          <dgm:chPref val="0"/>
        </dgm:presLayoutVars>
      </dgm:prSet>
      <dgm:spPr/>
      <dgm:t>
        <a:bodyPr/>
        <a:lstStyle/>
        <a:p/>
      </dgm:t>
    </dgm:pt>
    <dgm:pt modelId="{E9E38F55-5124-487A-AB3A-A431D336A3C1}" type="pres">
      <dgm:prSet presAssocID="{5ABA95F1-3E3A-478C-9C4E-E09106A5CD4A}" presName="ChildAccent" presStyleLbl="solidFgAcc1" presStyleIdx="2" presStyleCnt="8"/>
      <dgm:spPr/>
      <dgm:t>
        <a:bodyPr/>
        <a:lstStyle/>
        <a:p/>
      </dgm:t>
    </dgm:pt>
    <dgm:pt modelId="{3277A0EF-584F-42FA-9B0A-BFC51A9815E8}" type="pres">
      <dgm:prSet presAssocID="{5ABA95F1-3E3A-478C-9C4E-E09106A5CD4A}" presName="Child" presStyleLbl="revTx" presStyleIdx="3" presStyleCnt="10" custScaleY="1745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279A3-BC04-4620-AA85-C88C6E759387}" type="pres">
      <dgm:prSet presAssocID="{03C9C9A6-3E67-404B-8C04-ACC758485596}" presName="childComposite">
        <dgm:presLayoutVars>
          <dgm:chMax val="0"/>
          <dgm:chPref val="0"/>
        </dgm:presLayoutVars>
      </dgm:prSet>
      <dgm:spPr/>
      <dgm:t>
        <a:bodyPr/>
        <a:lstStyle/>
        <a:p/>
      </dgm:t>
    </dgm:pt>
    <dgm:pt modelId="{615E800F-48FC-4530-B234-D9D109327E29}" type="pres">
      <dgm:prSet presAssocID="{03C9C9A6-3E67-404B-8C04-ACC758485596}" presName="ChildAccent" presStyleLbl="solidFgAcc1" presStyleIdx="3" presStyleCnt="8"/>
      <dgm:spPr/>
      <dgm:t>
        <a:bodyPr/>
        <a:lstStyle/>
        <a:p/>
      </dgm:t>
    </dgm:pt>
    <dgm:pt modelId="{D742A4AE-B1A8-470F-AA79-1209A14E5B0E}" type="pres">
      <dgm:prSet presAssocID="{03C9C9A6-3E67-404B-8C04-ACC758485596}" presName="Child" presStyleLbl="revTx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FC8B0-CA84-4A92-96E0-05D411993771}" type="pres">
      <dgm:prSet presAssocID="{935E09AE-470A-47A8-9CAE-278BFF86926F}" presName="root">
        <dgm:presLayoutVars>
          <dgm:chMax/>
          <dgm:chPref/>
        </dgm:presLayoutVars>
      </dgm:prSet>
      <dgm:spPr/>
      <dgm:t>
        <a:bodyPr/>
        <a:lstStyle/>
        <a:p/>
      </dgm:t>
    </dgm:pt>
    <dgm:pt modelId="{5A85EB74-6FBC-45B1-B078-DB71762F5704}" type="pres">
      <dgm:prSet presAssocID="{935E09AE-470A-47A8-9CAE-278BFF86926F}" presName="rootComposite">
        <dgm:presLayoutVars/>
      </dgm:prSet>
      <dgm:spPr/>
      <dgm:t>
        <a:bodyPr/>
        <a:lstStyle/>
        <a:p/>
      </dgm:t>
    </dgm:pt>
    <dgm:pt modelId="{699D470A-0A10-4DEF-8B84-A735B6732BF0}" type="pres">
      <dgm:prSet presAssocID="{935E09AE-470A-47A8-9CAE-278BFF86926F}" presName="ParentAccent" presStyleLbl="alignNode1" presStyleIdx="1" presStyleCnt="2"/>
      <dgm:spPr/>
      <dgm:t>
        <a:bodyPr/>
        <a:lstStyle/>
        <a:p/>
      </dgm:t>
    </dgm:pt>
    <dgm:pt modelId="{2425DB4C-29B6-4AD7-AA0F-A37428418367}" type="pres">
      <dgm:prSet presAssocID="{935E09AE-470A-47A8-9CAE-278BFF86926F}" presName="ParentSmallAccent" presStyleLbl="fgAcc1" presStyleIdx="1" presStyleCnt="2"/>
      <dgm:spPr/>
      <dgm:t>
        <a:bodyPr/>
        <a:lstStyle/>
        <a:p/>
      </dgm:t>
    </dgm:pt>
    <dgm:pt modelId="{10181C68-2BC1-4C6F-8B57-B85E4C097481}" type="pres">
      <dgm:prSet presAssocID="{935E09AE-470A-47A8-9CAE-278BFF86926F}" presName="Parent" presStyleLbl="revTx" presStyleIdx="5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9A191-1C07-4E67-BD99-F6360F1D376D}" type="pres">
      <dgm:prSet presAssocID="{935E09AE-470A-47A8-9CAE-278BFF86926F}" presName="childShape">
        <dgm:presLayoutVars>
          <dgm:chMax val="0"/>
          <dgm:chPref val="0"/>
        </dgm:presLayoutVars>
      </dgm:prSet>
      <dgm:spPr/>
      <dgm:t>
        <a:bodyPr/>
        <a:lstStyle/>
        <a:p/>
      </dgm:t>
    </dgm:pt>
    <dgm:pt modelId="{A53FDE59-FBF7-4850-864C-9821CB303050}" type="pres">
      <dgm:prSet presAssocID="{44E038CE-DCBB-412A-A841-676AEABF7522}" presName="childComposite">
        <dgm:presLayoutVars>
          <dgm:chMax val="0"/>
          <dgm:chPref val="0"/>
        </dgm:presLayoutVars>
      </dgm:prSet>
      <dgm:spPr/>
      <dgm:t>
        <a:bodyPr/>
        <a:lstStyle/>
        <a:p/>
      </dgm:t>
    </dgm:pt>
    <dgm:pt modelId="{08C26DC3-A43A-4AF2-9D71-97DBC7B0DA89}" type="pres">
      <dgm:prSet presAssocID="{44E038CE-DCBB-412A-A841-676AEABF7522}" presName="ChildAccent" presStyleLbl="solidFgAcc1" presStyleIdx="4" presStyleCnt="8"/>
      <dgm:spPr/>
      <dgm:t>
        <a:bodyPr/>
        <a:lstStyle/>
        <a:p/>
      </dgm:t>
    </dgm:pt>
    <dgm:pt modelId="{DAE8480E-B683-4CEE-A0C1-F766661CD2F6}" type="pres">
      <dgm:prSet presAssocID="{44E038CE-DCBB-412A-A841-676AEABF7522}" presName="Child" presStyleLbl="revTx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70B8B-1967-4F3A-8F36-FDF2AE8FC285}" type="pres">
      <dgm:prSet presAssocID="{F08CA889-F812-4424-A1E2-038E40363A79}" presName="childComposite">
        <dgm:presLayoutVars>
          <dgm:chMax val="0"/>
          <dgm:chPref val="0"/>
        </dgm:presLayoutVars>
      </dgm:prSet>
      <dgm:spPr/>
      <dgm:t>
        <a:bodyPr/>
        <a:lstStyle/>
        <a:p/>
      </dgm:t>
    </dgm:pt>
    <dgm:pt modelId="{0956F5BE-033A-4739-8E61-E810BE28C66F}" type="pres">
      <dgm:prSet presAssocID="{F08CA889-F812-4424-A1E2-038E40363A79}" presName="ChildAccent" presStyleLbl="solidFgAcc1" presStyleIdx="5" presStyleCnt="8"/>
      <dgm:spPr/>
      <dgm:t>
        <a:bodyPr/>
        <a:lstStyle/>
        <a:p/>
      </dgm:t>
    </dgm:pt>
    <dgm:pt modelId="{9513D83F-9940-4762-842A-E5FF4C24BA67}" type="pres">
      <dgm:prSet presAssocID="{F08CA889-F812-4424-A1E2-038E40363A79}" presName="Child" presStyleLbl="revTx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59BB8-48DF-4A4E-A206-A2F940BBE175}" type="pres">
      <dgm:prSet presAssocID="{D5B8BEB1-AD97-40D9-B5D9-3F6CDE5D72C7}" presName="childComposite">
        <dgm:presLayoutVars>
          <dgm:chMax val="0"/>
          <dgm:chPref val="0"/>
        </dgm:presLayoutVars>
      </dgm:prSet>
      <dgm:spPr/>
      <dgm:t>
        <a:bodyPr/>
        <a:lstStyle/>
        <a:p/>
      </dgm:t>
    </dgm:pt>
    <dgm:pt modelId="{B909A174-E100-4BCF-84D7-3C29BAC650C3}" type="pres">
      <dgm:prSet presAssocID="{D5B8BEB1-AD97-40D9-B5D9-3F6CDE5D72C7}" presName="ChildAccent" presStyleLbl="solidFgAcc1" presStyleIdx="6" presStyleCnt="8"/>
      <dgm:spPr/>
      <dgm:t>
        <a:bodyPr/>
        <a:lstStyle/>
        <a:p/>
      </dgm:t>
    </dgm:pt>
    <dgm:pt modelId="{67E1F715-4A5F-45E1-80D7-769331481E90}" type="pres">
      <dgm:prSet presAssocID="{D5B8BEB1-AD97-40D9-B5D9-3F6CDE5D72C7}" presName="Child" presStyleLbl="revTx" presStyleIdx="8" presStyleCnt="10" custScaleY="1893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12115-9E5C-4FD9-BCEA-B0DAD6C9CD1B}" type="pres">
      <dgm:prSet presAssocID="{2473FB1E-99BA-48C3-B4AF-723DF8246C47}" presName="childComposite">
        <dgm:presLayoutVars>
          <dgm:chMax val="0"/>
          <dgm:chPref val="0"/>
        </dgm:presLayoutVars>
      </dgm:prSet>
      <dgm:spPr/>
      <dgm:t>
        <a:bodyPr/>
        <a:lstStyle/>
        <a:p/>
      </dgm:t>
    </dgm:pt>
    <dgm:pt modelId="{6A884AF2-429D-4269-BBFB-E600FC963DFB}" type="pres">
      <dgm:prSet presAssocID="{2473FB1E-99BA-48C3-B4AF-723DF8246C47}" presName="ChildAccent" presStyleLbl="solidFgAcc1" presStyleIdx="7" presStyleCnt="8"/>
      <dgm:spPr/>
      <dgm:t>
        <a:bodyPr/>
        <a:lstStyle/>
        <a:p/>
      </dgm:t>
    </dgm:pt>
    <dgm:pt modelId="{03458ECE-36FB-4FD8-B265-1FD7611585AC}" type="pres">
      <dgm:prSet presAssocID="{2473FB1E-99BA-48C3-B4AF-723DF8246C47}" presName="Child" presStyleLbl="revTx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322AD2-7E3D-4284-BA94-A72C3117F567}" srcId="{AB7FD315-C121-4279-AB0C-CBF872D81A76}" destId="{7F6075A6-C2D3-4BCE-979F-EA78BFE051FC}" srcOrd="0" destOrd="0" parTransId="{6673F3CF-DD14-4ABA-9FF7-9D428E9E5987}" sibTransId="{202E3D62-BE1B-4B97-A4E6-CED9E58F7FCD}"/>
    <dgm:cxn modelId="{08C801A5-98CA-4C80-97F4-146585F76669}" srcId="{7F6075A6-C2D3-4BCE-979F-EA78BFE051FC}" destId="{870365C2-86DF-4330-8BC8-4951FF2DE0D6}" srcOrd="0" destOrd="0" parTransId="{3DDB875D-274F-4044-91EB-5E90295AEE0A}" sibTransId="{7FAB2D58-3F88-4471-8AA7-C45578DA2A32}"/>
    <dgm:cxn modelId="{36A52B09-1E9D-4ECF-BB08-B3EBA4C18FE9}" srcId="{7F6075A6-C2D3-4BCE-979F-EA78BFE051FC}" destId="{47DE0523-2ABC-473A-950B-764B08E29ADB}" srcOrd="1" destOrd="0" parTransId="{52977CF9-683B-46AE-8AFD-EF5E33896E5B}" sibTransId="{6C365DE4-96F8-4FE4-B2FD-95244D6439D4}"/>
    <dgm:cxn modelId="{CE1BA4CA-85A3-490A-9981-D53498439A72}" srcId="{7F6075A6-C2D3-4BCE-979F-EA78BFE051FC}" destId="{5ABA95F1-3E3A-478C-9C4E-E09106A5CD4A}" srcOrd="2" destOrd="0" parTransId="{4B8E4B66-C9A6-4773-B471-8D502994BEED}" sibTransId="{ABEEA0FC-11E6-4373-B18E-910C11B90AC2}"/>
    <dgm:cxn modelId="{93D6A86D-FA4C-42FB-99D7-EE930588C488}" srcId="{7F6075A6-C2D3-4BCE-979F-EA78BFE051FC}" destId="{03C9C9A6-3E67-404B-8C04-ACC758485596}" srcOrd="3" destOrd="0" parTransId="{DD9450DA-F756-4735-AF71-2C81693601F0}" sibTransId="{4D793AFE-90AD-4221-8193-467809B076C3}"/>
    <dgm:cxn modelId="{E159C983-CB6C-498B-B0B0-9B12F8B7672B}" srcId="{AB7FD315-C121-4279-AB0C-CBF872D81A76}" destId="{935E09AE-470A-47A8-9CAE-278BFF86926F}" srcOrd="1" destOrd="0" parTransId="{13893F74-AA7C-47CE-B9C8-72CB38E1C02D}" sibTransId="{167FCF96-77B2-4781-A684-65698336B150}"/>
    <dgm:cxn modelId="{C9B0374B-FBBD-412F-BB30-1ABC26C226B6}" srcId="{935E09AE-470A-47A8-9CAE-278BFF86926F}" destId="{44E038CE-DCBB-412A-A841-676AEABF7522}" srcOrd="0" destOrd="0" parTransId="{7DD3EC9A-9935-4138-B377-F11CF81502EF}" sibTransId="{95310938-E15F-497F-B223-99598D4DD836}"/>
    <dgm:cxn modelId="{8ECCDC50-9E32-486D-95DD-9E49AD1169A0}" srcId="{935E09AE-470A-47A8-9CAE-278BFF86926F}" destId="{F08CA889-F812-4424-A1E2-038E40363A79}" srcOrd="1" destOrd="0" parTransId="{2FB0F928-FF30-427B-A2DF-9FE942EF7CDE}" sibTransId="{F87C9F9E-CC62-4079-BCE6-9ABA2ABD9221}"/>
    <dgm:cxn modelId="{8982BE9B-576C-40BB-96F2-831805476557}" srcId="{935E09AE-470A-47A8-9CAE-278BFF86926F}" destId="{D5B8BEB1-AD97-40D9-B5D9-3F6CDE5D72C7}" srcOrd="2" destOrd="0" parTransId="{19998173-FE35-4B9D-871D-1018EC178BBA}" sibTransId="{88FFA0C3-93A2-47F1-B409-831910E91D7B}"/>
    <dgm:cxn modelId="{1A76C25A-74AA-4E24-835F-E3B03C32EFCE}" srcId="{935E09AE-470A-47A8-9CAE-278BFF86926F}" destId="{2473FB1E-99BA-48C3-B4AF-723DF8246C47}" srcOrd="3" destOrd="0" parTransId="{46C8C1B9-0274-447B-AAC9-D0E8B994640F}" sibTransId="{BDA927A5-FB6C-4752-940F-933FA6023BA7}"/>
    <dgm:cxn modelId="{D5092F48-B37D-4A94-A35C-50D508359B68}" type="presOf" srcId="{AB7FD315-C121-4279-AB0C-CBF872D81A76}" destId="{24968105-5E08-4BC4-886A-76B33EE90476}" srcOrd="0" destOrd="0" presId="urn:microsoft.com/office/officeart/2008/layout/SquareAccentList"/>
    <dgm:cxn modelId="{65B9A0FA-ED03-4539-9523-CE1A6420097F}" type="presParOf" srcId="{24968105-5E08-4BC4-886A-76B33EE90476}" destId="{5B058F86-5BBB-48CA-962D-BF31CAA0F575}" srcOrd="0" destOrd="0" presId="urn:microsoft.com/office/officeart/2008/layout/SquareAccentList"/>
    <dgm:cxn modelId="{1535E213-C8FF-4F2C-8053-FE8B80E1B8D8}" type="presParOf" srcId="{5B058F86-5BBB-48CA-962D-BF31CAA0F575}" destId="{DC43FA66-F98A-4893-B5F7-01B2DB2DCBEE}" srcOrd="0" destOrd="0" presId="urn:microsoft.com/office/officeart/2008/layout/SquareAccentList"/>
    <dgm:cxn modelId="{435A4491-0279-4C82-BBAB-2B1AD1699101}" type="presParOf" srcId="{DC43FA66-F98A-4893-B5F7-01B2DB2DCBEE}" destId="{0FEBFC57-9FF8-4090-920C-337399261C65}" srcOrd="0" destOrd="0" presId="urn:microsoft.com/office/officeart/2008/layout/SquareAccentList"/>
    <dgm:cxn modelId="{4BC157B0-A1B3-4A12-8DC6-4360EF55BFC0}" type="presParOf" srcId="{DC43FA66-F98A-4893-B5F7-01B2DB2DCBEE}" destId="{68B56C5B-5EDB-41FD-9D87-46DFE6759E91}" srcOrd="1" destOrd="0" presId="urn:microsoft.com/office/officeart/2008/layout/SquareAccentList"/>
    <dgm:cxn modelId="{F0DE62D5-32B2-46F5-B293-708F82D22787}" type="presParOf" srcId="{DC43FA66-F98A-4893-B5F7-01B2DB2DCBEE}" destId="{662A1900-BD31-44C6-B145-D79EC55D6AE1}" srcOrd="2" destOrd="0" presId="urn:microsoft.com/office/officeart/2008/layout/SquareAccentList"/>
    <dgm:cxn modelId="{76AC5337-885B-4BE1-A60F-88650FD99D8D}" type="presOf" srcId="{7F6075A6-C2D3-4BCE-979F-EA78BFE051FC}" destId="{662A1900-BD31-44C6-B145-D79EC55D6AE1}" srcOrd="0" destOrd="0" presId="urn:microsoft.com/office/officeart/2008/layout/SquareAccentList"/>
    <dgm:cxn modelId="{44F6CE79-B946-421C-8C8E-24A6459C137C}" type="presParOf" srcId="{5B058F86-5BBB-48CA-962D-BF31CAA0F575}" destId="{687D638D-C8E0-4CA9-8A59-180B7355593C}" srcOrd="1" destOrd="0" presId="urn:microsoft.com/office/officeart/2008/layout/SquareAccentList"/>
    <dgm:cxn modelId="{593604F2-6BAA-40B8-A546-A990BFB6BCFD}" type="presParOf" srcId="{687D638D-C8E0-4CA9-8A59-180B7355593C}" destId="{6D196ED7-CE11-41AE-9A3D-6B04F26E4BAD}" srcOrd="0" destOrd="0" presId="urn:microsoft.com/office/officeart/2008/layout/SquareAccentList"/>
    <dgm:cxn modelId="{D0B7F8AF-3483-40D8-9980-9214B1817752}" type="presParOf" srcId="{6D196ED7-CE11-41AE-9A3D-6B04F26E4BAD}" destId="{DC978F0F-986A-48E3-A39B-D31713929B63}" srcOrd="0" destOrd="0" presId="urn:microsoft.com/office/officeart/2008/layout/SquareAccentList"/>
    <dgm:cxn modelId="{91201638-3395-40F8-A5A8-0B32630EE51F}" type="presParOf" srcId="{6D196ED7-CE11-41AE-9A3D-6B04F26E4BAD}" destId="{0A856E13-7617-47C3-8070-996771EBE9F6}" srcOrd="1" destOrd="0" presId="urn:microsoft.com/office/officeart/2008/layout/SquareAccentList"/>
    <dgm:cxn modelId="{CBF85611-97C0-4DD3-B5C8-6F1DBDF18325}" type="presOf" srcId="{870365C2-86DF-4330-8BC8-4951FF2DE0D6}" destId="{0A856E13-7617-47C3-8070-996771EBE9F6}" srcOrd="0" destOrd="0" presId="urn:microsoft.com/office/officeart/2008/layout/SquareAccentList"/>
    <dgm:cxn modelId="{2E1BF0D1-3299-408C-B20A-066834470B9F}" type="presParOf" srcId="{687D638D-C8E0-4CA9-8A59-180B7355593C}" destId="{C7D064C0-3317-4E07-89DC-FE26A66EF25C}" srcOrd="1" destOrd="0" presId="urn:microsoft.com/office/officeart/2008/layout/SquareAccentList"/>
    <dgm:cxn modelId="{84968CC1-0475-4670-BA17-B424EE2D7E5D}" type="presParOf" srcId="{C7D064C0-3317-4E07-89DC-FE26A66EF25C}" destId="{57BAF283-F34F-4EF2-85D4-AE2A84E5074E}" srcOrd="0" destOrd="0" presId="urn:microsoft.com/office/officeart/2008/layout/SquareAccentList"/>
    <dgm:cxn modelId="{094025C7-D24B-467E-8CF7-118E6CC2340C}" type="presParOf" srcId="{C7D064C0-3317-4E07-89DC-FE26A66EF25C}" destId="{65273582-E840-4D27-953D-4B96B96BB297}" srcOrd="1" destOrd="0" presId="urn:microsoft.com/office/officeart/2008/layout/SquareAccentList"/>
    <dgm:cxn modelId="{BC6EC779-119A-4317-806B-342AA7DC586E}" type="presOf" srcId="{47DE0523-2ABC-473A-950B-764B08E29ADB}" destId="{65273582-E840-4D27-953D-4B96B96BB297}" srcOrd="0" destOrd="0" presId="urn:microsoft.com/office/officeart/2008/layout/SquareAccentList"/>
    <dgm:cxn modelId="{EDB57155-AC17-4C95-A211-599338D07349}" type="presParOf" srcId="{687D638D-C8E0-4CA9-8A59-180B7355593C}" destId="{E4557596-42CD-4643-B784-FA732575CFA9}" srcOrd="2" destOrd="0" presId="urn:microsoft.com/office/officeart/2008/layout/SquareAccentList"/>
    <dgm:cxn modelId="{BFAA6220-84B3-4879-BE33-420A8F710E95}" type="presParOf" srcId="{E4557596-42CD-4643-B784-FA732575CFA9}" destId="{E9E38F55-5124-487A-AB3A-A431D336A3C1}" srcOrd="0" destOrd="0" presId="urn:microsoft.com/office/officeart/2008/layout/SquareAccentList"/>
    <dgm:cxn modelId="{61B81064-F9AA-4FB6-906A-A7FDAAD14BE3}" type="presParOf" srcId="{E4557596-42CD-4643-B784-FA732575CFA9}" destId="{3277A0EF-584F-42FA-9B0A-BFC51A9815E8}" srcOrd="1" destOrd="0" presId="urn:microsoft.com/office/officeart/2008/layout/SquareAccentList"/>
    <dgm:cxn modelId="{0A23528B-B070-48DF-8145-5EBCF5E581EB}" type="presOf" srcId="{5ABA95F1-3E3A-478C-9C4E-E09106A5CD4A}" destId="{3277A0EF-584F-42FA-9B0A-BFC51A9815E8}" srcOrd="0" destOrd="0" presId="urn:microsoft.com/office/officeart/2008/layout/SquareAccentList"/>
    <dgm:cxn modelId="{4AEFD0B8-F349-4D8C-910D-781C78E1DDC3}" type="presParOf" srcId="{687D638D-C8E0-4CA9-8A59-180B7355593C}" destId="{2B7279A3-BC04-4620-AA85-C88C6E759387}" srcOrd="3" destOrd="0" presId="urn:microsoft.com/office/officeart/2008/layout/SquareAccentList"/>
    <dgm:cxn modelId="{CEC7DAF4-87FC-4B69-B855-DF6AEDB25949}" type="presParOf" srcId="{2B7279A3-BC04-4620-AA85-C88C6E759387}" destId="{615E800F-48FC-4530-B234-D9D109327E29}" srcOrd="0" destOrd="0" presId="urn:microsoft.com/office/officeart/2008/layout/SquareAccentList"/>
    <dgm:cxn modelId="{C5D1AF65-407D-4B0F-B44E-97F95EED3433}" type="presParOf" srcId="{2B7279A3-BC04-4620-AA85-C88C6E759387}" destId="{D742A4AE-B1A8-470F-AA79-1209A14E5B0E}" srcOrd="1" destOrd="0" presId="urn:microsoft.com/office/officeart/2008/layout/SquareAccentList"/>
    <dgm:cxn modelId="{C53E68A7-DA5F-438F-B3CC-59FE3C4663C4}" type="presOf" srcId="{03C9C9A6-3E67-404B-8C04-ACC758485596}" destId="{D742A4AE-B1A8-470F-AA79-1209A14E5B0E}" srcOrd="0" destOrd="0" presId="urn:microsoft.com/office/officeart/2008/layout/SquareAccentList"/>
    <dgm:cxn modelId="{4B30579F-8112-41EE-AEF5-B3EC2DC94C26}" type="presParOf" srcId="{24968105-5E08-4BC4-886A-76B33EE90476}" destId="{BADFC8B0-CA84-4A92-96E0-05D411993771}" srcOrd="1" destOrd="0" presId="urn:microsoft.com/office/officeart/2008/layout/SquareAccentList"/>
    <dgm:cxn modelId="{1A51AA6E-ECE7-472F-8DE3-6A3D0B372C21}" type="presParOf" srcId="{BADFC8B0-CA84-4A92-96E0-05D411993771}" destId="{5A85EB74-6FBC-45B1-B078-DB71762F5704}" srcOrd="0" destOrd="0" presId="urn:microsoft.com/office/officeart/2008/layout/SquareAccentList"/>
    <dgm:cxn modelId="{11AD3D68-1A42-4AC9-A7FB-B5F716378468}" type="presParOf" srcId="{5A85EB74-6FBC-45B1-B078-DB71762F5704}" destId="{699D470A-0A10-4DEF-8B84-A735B6732BF0}" srcOrd="0" destOrd="0" presId="urn:microsoft.com/office/officeart/2008/layout/SquareAccentList"/>
    <dgm:cxn modelId="{18A9D6F7-B77C-4B2A-B28A-43D9CA37BE61}" type="presParOf" srcId="{5A85EB74-6FBC-45B1-B078-DB71762F5704}" destId="{2425DB4C-29B6-4AD7-AA0F-A37428418367}" srcOrd="1" destOrd="0" presId="urn:microsoft.com/office/officeart/2008/layout/SquareAccentList"/>
    <dgm:cxn modelId="{CC91C7ED-DC83-4C65-A139-8269903FA435}" type="presParOf" srcId="{5A85EB74-6FBC-45B1-B078-DB71762F5704}" destId="{10181C68-2BC1-4C6F-8B57-B85E4C097481}" srcOrd="2" destOrd="0" presId="urn:microsoft.com/office/officeart/2008/layout/SquareAccentList"/>
    <dgm:cxn modelId="{B014147B-42A0-4456-986E-91CFFA3C8E75}" type="presOf" srcId="{935E09AE-470A-47A8-9CAE-278BFF86926F}" destId="{10181C68-2BC1-4C6F-8B57-B85E4C097481}" srcOrd="0" destOrd="0" presId="urn:microsoft.com/office/officeart/2008/layout/SquareAccentList"/>
    <dgm:cxn modelId="{5BA7578F-9910-47A2-A65F-0DA44C78EA76}" type="presParOf" srcId="{BADFC8B0-CA84-4A92-96E0-05D411993771}" destId="{C099A191-1C07-4E67-BD99-F6360F1D376D}" srcOrd="1" destOrd="0" presId="urn:microsoft.com/office/officeart/2008/layout/SquareAccentList"/>
    <dgm:cxn modelId="{0E540BB8-591C-47E0-84B0-36EFD9175826}" type="presParOf" srcId="{C099A191-1C07-4E67-BD99-F6360F1D376D}" destId="{A53FDE59-FBF7-4850-864C-9821CB303050}" srcOrd="0" destOrd="0" presId="urn:microsoft.com/office/officeart/2008/layout/SquareAccentList"/>
    <dgm:cxn modelId="{04C05765-9018-4DCF-BE13-94E7E0D80CF9}" type="presParOf" srcId="{A53FDE59-FBF7-4850-864C-9821CB303050}" destId="{08C26DC3-A43A-4AF2-9D71-97DBC7B0DA89}" srcOrd="0" destOrd="0" presId="urn:microsoft.com/office/officeart/2008/layout/SquareAccentList"/>
    <dgm:cxn modelId="{34C36FC9-A538-4E14-8E4B-5809773FE644}" type="presParOf" srcId="{A53FDE59-FBF7-4850-864C-9821CB303050}" destId="{DAE8480E-B683-4CEE-A0C1-F766661CD2F6}" srcOrd="1" destOrd="0" presId="urn:microsoft.com/office/officeart/2008/layout/SquareAccentList"/>
    <dgm:cxn modelId="{DF35AD8C-07AA-4D24-AB01-ABF506D84C47}" type="presOf" srcId="{44E038CE-DCBB-412A-A841-676AEABF7522}" destId="{DAE8480E-B683-4CEE-A0C1-F766661CD2F6}" srcOrd="0" destOrd="0" presId="urn:microsoft.com/office/officeart/2008/layout/SquareAccentList"/>
    <dgm:cxn modelId="{AED844D1-6DCA-45F4-AF3D-0235A545E2E2}" type="presParOf" srcId="{C099A191-1C07-4E67-BD99-F6360F1D376D}" destId="{9AA70B8B-1967-4F3A-8F36-FDF2AE8FC285}" srcOrd="1" destOrd="0" presId="urn:microsoft.com/office/officeart/2008/layout/SquareAccentList"/>
    <dgm:cxn modelId="{9B1BE7E6-E68E-4F9B-B3BB-2390E210F639}" type="presParOf" srcId="{9AA70B8B-1967-4F3A-8F36-FDF2AE8FC285}" destId="{0956F5BE-033A-4739-8E61-E810BE28C66F}" srcOrd="0" destOrd="0" presId="urn:microsoft.com/office/officeart/2008/layout/SquareAccentList"/>
    <dgm:cxn modelId="{5A5910B0-1332-417D-963F-9C96A1BAC198}" type="presParOf" srcId="{9AA70B8B-1967-4F3A-8F36-FDF2AE8FC285}" destId="{9513D83F-9940-4762-842A-E5FF4C24BA67}" srcOrd="1" destOrd="0" presId="urn:microsoft.com/office/officeart/2008/layout/SquareAccentList"/>
    <dgm:cxn modelId="{D83FFF54-9176-4BB5-80A3-D25D6EC7E2F5}" type="presOf" srcId="{F08CA889-F812-4424-A1E2-038E40363A79}" destId="{9513D83F-9940-4762-842A-E5FF4C24BA67}" srcOrd="0" destOrd="0" presId="urn:microsoft.com/office/officeart/2008/layout/SquareAccentList"/>
    <dgm:cxn modelId="{75CA6CEE-9BAD-4957-9E8C-007BFC6926E2}" type="presParOf" srcId="{C099A191-1C07-4E67-BD99-F6360F1D376D}" destId="{F1C59BB8-48DF-4A4E-A206-A2F940BBE175}" srcOrd="2" destOrd="0" presId="urn:microsoft.com/office/officeart/2008/layout/SquareAccentList"/>
    <dgm:cxn modelId="{68D6BEDA-AB32-4A3B-B662-6837D4A4A8F8}" type="presParOf" srcId="{F1C59BB8-48DF-4A4E-A206-A2F940BBE175}" destId="{B909A174-E100-4BCF-84D7-3C29BAC650C3}" srcOrd="0" destOrd="0" presId="urn:microsoft.com/office/officeart/2008/layout/SquareAccentList"/>
    <dgm:cxn modelId="{DE02DBE7-F2F1-4F94-9346-7ECD0527965A}" type="presParOf" srcId="{F1C59BB8-48DF-4A4E-A206-A2F940BBE175}" destId="{67E1F715-4A5F-45E1-80D7-769331481E90}" srcOrd="1" destOrd="0" presId="urn:microsoft.com/office/officeart/2008/layout/SquareAccentList"/>
    <dgm:cxn modelId="{4F183F30-771A-49FB-9197-893EBB959B95}" type="presOf" srcId="{D5B8BEB1-AD97-40D9-B5D9-3F6CDE5D72C7}" destId="{67E1F715-4A5F-45E1-80D7-769331481E90}" srcOrd="0" destOrd="0" presId="urn:microsoft.com/office/officeart/2008/layout/SquareAccentList"/>
    <dgm:cxn modelId="{D5C314F1-0294-4F7C-A1D6-A6CA708B5DA6}" type="presParOf" srcId="{C099A191-1C07-4E67-BD99-F6360F1D376D}" destId="{FB812115-9E5C-4FD9-BCEA-B0DAD6C9CD1B}" srcOrd="3" destOrd="0" presId="urn:microsoft.com/office/officeart/2008/layout/SquareAccentList"/>
    <dgm:cxn modelId="{CE57E57C-A4E0-4ACE-B40D-7857DD794958}" type="presParOf" srcId="{FB812115-9E5C-4FD9-BCEA-B0DAD6C9CD1B}" destId="{6A884AF2-429D-4269-BBFB-E600FC963DFB}" srcOrd="0" destOrd="0" presId="urn:microsoft.com/office/officeart/2008/layout/SquareAccentList"/>
    <dgm:cxn modelId="{BD27E9B7-8FAD-4044-A635-5276B3842A00}" type="presParOf" srcId="{FB812115-9E5C-4FD9-BCEA-B0DAD6C9CD1B}" destId="{03458ECE-36FB-4FD8-B265-1FD7611585AC}" srcOrd="1" destOrd="0" presId="urn:microsoft.com/office/officeart/2008/layout/SquareAccentList"/>
    <dgm:cxn modelId="{72563341-8DEF-4442-880A-3E2ADF846502}" type="presOf" srcId="{2473FB1E-99BA-48C3-B4AF-723DF8246C47}" destId="{03458ECE-36FB-4FD8-B265-1FD7611585AC}" srcOrd="0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2" name=""/>
      <dsp:cNvGrpSpPr/>
    </dsp:nvGrpSpPr>
    <dsp:grpSpPr/>
    <dsp:sp modelId="{0FEBFC57-9FF8-4090-920C-337399261C65}">
      <dsp:nvSpPr>
        <dsp:cNvPr id="13" name=""/>
        <dsp:cNvSpPr/>
      </dsp:nvSpPr>
      <dsp:spPr>
        <a:xfrm>
          <a:off x="501248" y="682452"/>
          <a:ext cx="3229115" cy="3798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68B56C5B-5EDB-41FD-9D87-46DFE6759E91}">
      <dsp:nvSpPr>
        <dsp:cNvPr id="14" name=""/>
        <dsp:cNvSpPr/>
      </dsp:nvSpPr>
      <dsp:spPr>
        <a:xfrm>
          <a:off x="501248" y="825126"/>
          <a:ext cx="237222" cy="2372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662A1900-BD31-44C6-B145-D79EC55D6AE1}">
      <dsp:nvSpPr>
        <dsp:cNvPr id="15" name=""/>
        <dsp:cNvSpPr/>
      </dsp:nvSpPr>
      <dsp:spPr>
        <a:xfrm>
          <a:off x="501248" y="0"/>
          <a:ext cx="3229115" cy="68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What It Is…</a:t>
          </a:r>
          <a:endParaRPr lang="en-US" sz="3200" kern="1200"/>
        </a:p>
      </dsp:txBody>
      <dsp:txXfrm>
        <a:off x="501248" y="0"/>
        <a:ext cx="3229115" cy="682452"/>
      </dsp:txXfrm>
    </dsp:sp>
    <dsp:sp modelId="{DC978F0F-986A-48E3-A39B-D31713929B63}">
      <dsp:nvSpPr>
        <dsp:cNvPr id="16" name=""/>
        <dsp:cNvSpPr/>
      </dsp:nvSpPr>
      <dsp:spPr>
        <a:xfrm>
          <a:off x="501248" y="1378084"/>
          <a:ext cx="237216" cy="2372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0A856E13-7617-47C3-8070-996771EBE9F6}">
      <dsp:nvSpPr>
        <dsp:cNvPr id="17" name=""/>
        <dsp:cNvSpPr/>
      </dsp:nvSpPr>
      <dsp:spPr>
        <a:xfrm>
          <a:off x="727286" y="1220216"/>
          <a:ext cx="3003077" cy="552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Information for Stakeholders. </a:t>
          </a:r>
          <a:endParaRPr lang="en-US" sz="1800" kern="1200"/>
        </a:p>
      </dsp:txBody>
      <dsp:txXfrm>
        <a:off x="727286" y="1220216"/>
        <a:ext cx="3003077" cy="552952"/>
      </dsp:txXfrm>
    </dsp:sp>
    <dsp:sp modelId="{57BAF283-F34F-4EF2-85D4-AE2A84E5074E}">
      <dsp:nvSpPr>
        <dsp:cNvPr id="18" name=""/>
        <dsp:cNvSpPr/>
      </dsp:nvSpPr>
      <dsp:spPr>
        <a:xfrm>
          <a:off x="501248" y="1982395"/>
          <a:ext cx="237216" cy="2372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08573"/>
              <a:satOff val="-14286"/>
              <a:lumOff val="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65273582-E840-4D27-953D-4B96B96BB297}">
      <dsp:nvSpPr>
        <dsp:cNvPr id="19" name=""/>
        <dsp:cNvSpPr/>
      </dsp:nvSpPr>
      <dsp:spPr>
        <a:xfrm>
          <a:off x="727286" y="1773169"/>
          <a:ext cx="3003077" cy="655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Production-Cost Model</a:t>
          </a:r>
          <a:endParaRPr lang="en-US" sz="1800" kern="1200"/>
        </a:p>
      </dsp:txBody>
      <dsp:txXfrm>
        <a:off x="727286" y="1773169"/>
        <a:ext cx="3003077" cy="655668"/>
      </dsp:txXfrm>
    </dsp:sp>
    <dsp:sp modelId="{E9E38F55-5124-487A-AB3A-A431D336A3C1}">
      <dsp:nvSpPr>
        <dsp:cNvPr id="20" name=""/>
        <dsp:cNvSpPr/>
      </dsp:nvSpPr>
      <dsp:spPr>
        <a:xfrm>
          <a:off x="501248" y="2792733"/>
          <a:ext cx="237216" cy="2372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617146"/>
              <a:satOff val="-28571"/>
              <a:lumOff val="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3277A0EF-584F-42FA-9B0A-BFC51A9815E8}">
      <dsp:nvSpPr>
        <dsp:cNvPr id="21" name=""/>
        <dsp:cNvSpPr/>
      </dsp:nvSpPr>
      <dsp:spPr>
        <a:xfrm>
          <a:off x="727286" y="2428838"/>
          <a:ext cx="3003077" cy="96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Border Adjustment: An Option for Leakage Mitigation.</a:t>
          </a:r>
          <a:endParaRPr lang="en-US" sz="1800" kern="1200"/>
        </a:p>
      </dsp:txBody>
      <dsp:txXfrm>
        <a:off x="727286" y="2428838"/>
        <a:ext cx="3003077" cy="965007"/>
      </dsp:txXfrm>
    </dsp:sp>
    <dsp:sp modelId="{615E800F-48FC-4530-B234-D9D109327E29}">
      <dsp:nvSpPr>
        <dsp:cNvPr id="22" name=""/>
        <dsp:cNvSpPr/>
      </dsp:nvSpPr>
      <dsp:spPr>
        <a:xfrm>
          <a:off x="501248" y="3551713"/>
          <a:ext cx="237216" cy="2372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925719"/>
              <a:satOff val="-42857"/>
              <a:lumOff val="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D742A4AE-B1A8-470F-AA79-1209A14E5B0E}">
      <dsp:nvSpPr>
        <dsp:cNvPr id="23" name=""/>
        <dsp:cNvSpPr/>
      </dsp:nvSpPr>
      <dsp:spPr>
        <a:xfrm>
          <a:off x="727286" y="3393845"/>
          <a:ext cx="3003077" cy="552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Can coexist with RGGI.</a:t>
          </a:r>
          <a:endParaRPr lang="en-US" sz="1800" kern="1200"/>
        </a:p>
      </dsp:txBody>
      <dsp:txXfrm>
        <a:off x="727286" y="3393845"/>
        <a:ext cx="3003077" cy="552952"/>
      </dsp:txXfrm>
    </dsp:sp>
    <dsp:sp modelId="{699D470A-0A10-4DEF-8B84-A735B6732BF0}">
      <dsp:nvSpPr>
        <dsp:cNvPr id="24" name=""/>
        <dsp:cNvSpPr/>
      </dsp:nvSpPr>
      <dsp:spPr>
        <a:xfrm>
          <a:off x="3891819" y="682452"/>
          <a:ext cx="3229115" cy="379895"/>
        </a:xfrm>
        <a:prstGeom prst="rect">
          <a:avLst/>
        </a:prstGeom>
        <a:solidFill>
          <a:schemeClr val="accent4">
            <a:hueOff val="-2160010"/>
            <a:satOff val="-100000"/>
            <a:lumOff val="196"/>
            <a:alphaOff val="0"/>
          </a:schemeClr>
        </a:solidFill>
        <a:ln w="25400" cap="flat" cmpd="sng" algn="ctr">
          <a:solidFill>
            <a:schemeClr val="accent4">
              <a:hueOff val="-2160010"/>
              <a:satOff val="-100000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2425DB4C-29B6-4AD7-AA0F-A37428418367}">
      <dsp:nvSpPr>
        <dsp:cNvPr id="25" name=""/>
        <dsp:cNvSpPr/>
      </dsp:nvSpPr>
      <dsp:spPr>
        <a:xfrm>
          <a:off x="3891819" y="825126"/>
          <a:ext cx="237222" cy="2372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160010"/>
              <a:satOff val="-100000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10181C68-2BC1-4C6F-8B57-B85E4C097481}">
      <dsp:nvSpPr>
        <dsp:cNvPr id="26" name=""/>
        <dsp:cNvSpPr/>
      </dsp:nvSpPr>
      <dsp:spPr>
        <a:xfrm>
          <a:off x="3891819" y="0"/>
          <a:ext cx="3229115" cy="68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What It Is NOT…</a:t>
          </a:r>
          <a:endParaRPr lang="en-US" sz="3200" kern="1200"/>
        </a:p>
      </dsp:txBody>
      <dsp:txXfrm>
        <a:off x="3891819" y="0"/>
        <a:ext cx="3229115" cy="682452"/>
      </dsp:txXfrm>
    </dsp:sp>
    <dsp:sp modelId="{08C26DC3-A43A-4AF2-9D71-97DBC7B0DA89}">
      <dsp:nvSpPr>
        <dsp:cNvPr id="27" name=""/>
        <dsp:cNvSpPr/>
      </dsp:nvSpPr>
      <dsp:spPr>
        <a:xfrm>
          <a:off x="3891819" y="1378084"/>
          <a:ext cx="237216" cy="2372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234292"/>
              <a:satOff val="-57143"/>
              <a:lumOff val="1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DAE8480E-B683-4CEE-A0C1-F766661CD2F6}">
      <dsp:nvSpPr>
        <dsp:cNvPr id="28" name=""/>
        <dsp:cNvSpPr/>
      </dsp:nvSpPr>
      <dsp:spPr>
        <a:xfrm>
          <a:off x="4117857" y="1220216"/>
          <a:ext cx="3003077" cy="552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Macroeconomic</a:t>
          </a:r>
          <a:endParaRPr lang="en-US" sz="1800" kern="1200"/>
        </a:p>
      </dsp:txBody>
      <dsp:txXfrm>
        <a:off x="4117857" y="1220216"/>
        <a:ext cx="3003077" cy="552952"/>
      </dsp:txXfrm>
    </dsp:sp>
    <dsp:sp modelId="{0956F5BE-033A-4739-8E61-E810BE28C66F}">
      <dsp:nvSpPr>
        <dsp:cNvPr id="29" name=""/>
        <dsp:cNvSpPr/>
      </dsp:nvSpPr>
      <dsp:spPr>
        <a:xfrm>
          <a:off x="3891819" y="1931037"/>
          <a:ext cx="237216" cy="2372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542864"/>
              <a:satOff val="-71429"/>
              <a:lumOff val="1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9513D83F-9940-4762-842A-E5FF4C24BA67}">
      <dsp:nvSpPr>
        <dsp:cNvPr id="30" name=""/>
        <dsp:cNvSpPr/>
      </dsp:nvSpPr>
      <dsp:spPr>
        <a:xfrm>
          <a:off x="4117857" y="1773169"/>
          <a:ext cx="3003077" cy="552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State Policy</a:t>
          </a:r>
          <a:endParaRPr lang="en-US" sz="1800" kern="1200"/>
        </a:p>
      </dsp:txBody>
      <dsp:txXfrm>
        <a:off x="4117857" y="1773169"/>
        <a:ext cx="3003077" cy="552952"/>
      </dsp:txXfrm>
    </dsp:sp>
    <dsp:sp modelId="{B909A174-E100-4BCF-84D7-3C29BAC650C3}">
      <dsp:nvSpPr>
        <dsp:cNvPr id="31" name=""/>
        <dsp:cNvSpPr/>
      </dsp:nvSpPr>
      <dsp:spPr>
        <a:xfrm>
          <a:off x="3891819" y="2731126"/>
          <a:ext cx="237216" cy="2372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851437"/>
              <a:satOff val="-85714"/>
              <a:lumOff val="1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67E1F715-4A5F-45E1-80D7-769331481E90}">
      <dsp:nvSpPr>
        <dsp:cNvPr id="32" name=""/>
        <dsp:cNvSpPr/>
      </dsp:nvSpPr>
      <dsp:spPr>
        <a:xfrm>
          <a:off x="4117857" y="2326121"/>
          <a:ext cx="3003077" cy="1047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smtClean="0">
              <a:latin typeface="+mn-lt"/>
            </a:rPr>
            <a:t>PJM is </a:t>
          </a:r>
          <a:r>
            <a:rPr lang="en-US" altLang="en-US" sz="1800" b="1" i="1" kern="1200" smtClean="0">
              <a:latin typeface="+mn-lt"/>
            </a:rPr>
            <a:t>NOT</a:t>
          </a:r>
          <a:r>
            <a:rPr lang="en-US" altLang="en-US" sz="1800" kern="1200" smtClean="0">
              <a:latin typeface="+mn-lt"/>
            </a:rPr>
            <a:t> proposing a carbon price.</a:t>
          </a:r>
          <a:endParaRPr lang="en-US" sz="1800" kern="1200"/>
        </a:p>
      </dsp:txBody>
      <dsp:txXfrm>
        <a:off x="4117857" y="2326121"/>
        <a:ext cx="3003077" cy="1047225"/>
      </dsp:txXfrm>
    </dsp:sp>
    <dsp:sp modelId="{6A884AF2-429D-4269-BBFB-E600FC963DFB}">
      <dsp:nvSpPr>
        <dsp:cNvPr id="33" name=""/>
        <dsp:cNvSpPr/>
      </dsp:nvSpPr>
      <dsp:spPr>
        <a:xfrm>
          <a:off x="3891819" y="3531215"/>
          <a:ext cx="237216" cy="2372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160010"/>
              <a:satOff val="-100000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03458ECE-36FB-4FD8-B265-1FD7611585AC}">
      <dsp:nvSpPr>
        <dsp:cNvPr id="34" name=""/>
        <dsp:cNvSpPr/>
      </dsp:nvSpPr>
      <dsp:spPr>
        <a:xfrm>
          <a:off x="4117857" y="3373347"/>
          <a:ext cx="3003077" cy="552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PJM is </a:t>
          </a:r>
          <a:r>
            <a:rPr lang="en-US" sz="1800" b="1" i="1" kern="1200" smtClean="0"/>
            <a:t>NOT</a:t>
          </a:r>
          <a:r>
            <a:rPr lang="en-US" sz="1800" kern="1200" smtClean="0"/>
            <a:t> proposing policy.</a:t>
          </a:r>
          <a:endParaRPr lang="en-US" sz="1800" kern="1200"/>
        </a:p>
      </dsp:txBody>
      <dsp:txXfrm>
        <a:off x="4117857" y="3373347"/>
        <a:ext cx="3003077" cy="552952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r:blip="">
            <dgm:adjLst/>
          </dgm:shape>
          <dgm:presOf/>
          <dgm:constrLst/>
          <dgm:ruleLst/>
          <dgm:layoutNode name="rootComposite">
            <dgm:varLst/>
            <dgm:alg type="composite"/>
            <dgm:shape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type="rect" r:blip="">
                <dgm:adjLst/>
              </dgm:shape>
              <dgm:presOf/>
            </dgm:layoutNode>
            <dgm:layoutNode name="ParentSmallAccent" styleLbl="fgAcc1">
              <dgm:alg type="sp"/>
              <dgm:shape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/>
                <dgm:rule type="primFontSz" val="65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type="rect" r:blip="">
                      <dgm:adjLst/>
                    </dgm:shape>
                    <dgm:presOf axis="desOrSelf" ptType="node node"/>
                    <dgm:ruleLst>
                      <dgm:rule type="primFontSz" val="5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C4722-D41A-4B9A-B9DA-4B7CAEAE151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F1994-AB5D-4A78-AD21-8463D0425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46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9D03A-ECE6-4FA0-8CB7-97BF9832B88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990D0-3B2E-4DF0-9776-78B759C4A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79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90D0-3B2E-4DF0-9776-78B759C4A7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82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90D0-3B2E-4DF0-9776-78B759C4A7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22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90D0-3B2E-4DF0-9776-78B759C4A7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14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90D0-3B2E-4DF0-9776-78B759C4A7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95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90D0-3B2E-4DF0-9776-78B759C4A7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12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Remember</a:t>
            </a:r>
            <a:r>
              <a:rPr lang="en-US" baseline="0" smtClean="0"/>
              <a:t> to mention that leakage was very small in the first place.</a:t>
            </a:r>
          </a:p>
          <a:p>
            <a:r>
              <a:rPr lang="en-US" sz="1200" smtClean="0"/>
              <a:t>Weaker signal for generation within the sub-region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90D0-3B2E-4DF0-9776-78B759C4A7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5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90D0-3B2E-4DF0-9776-78B759C4A7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3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Schuyler updated 2/04/2020</a:t>
            </a:r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/>
              </a:defRPr>
            </a:lvl1pPr>
            <a:lvl2pPr marL="725639" indent="-27909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/>
              </a:defRPr>
            </a:lvl2pPr>
            <a:lvl3pPr marL="1116368" indent="-22327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/>
              </a:defRPr>
            </a:lvl3pPr>
            <a:lvl4pPr marL="1562915" indent="-22327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/>
              </a:defRPr>
            </a:lvl4pPr>
            <a:lvl5pPr marL="2009463" indent="-22327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/>
              </a:defRPr>
            </a:lvl5pPr>
            <a:lvl6pPr marL="2456010" indent="-2232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/>
              </a:defRPr>
            </a:lvl6pPr>
            <a:lvl7pPr marL="2902557" indent="-2232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/>
              </a:defRPr>
            </a:lvl7pPr>
            <a:lvl8pPr marL="3349104" indent="-2232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/>
              </a:defRPr>
            </a:lvl8pPr>
            <a:lvl9pPr marL="3795652" indent="-2232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DFA8A1A-02F3-42C0-A654-8A374DF7FB0E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29624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90D0-3B2E-4DF0-9776-78B759C4A7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97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90D0-3B2E-4DF0-9776-78B759C4A7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57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90D0-3B2E-4DF0-9776-78B759C4A7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02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90D0-3B2E-4DF0-9776-78B759C4A7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90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Impact</a:t>
            </a:r>
            <a:r>
              <a:rPr lang="en-US" baseline="0" smtClean="0"/>
              <a:t> on LMP is about double on sub-region than that on rest of RTO.</a:t>
            </a:r>
          </a:p>
          <a:p>
            <a:r>
              <a:rPr lang="en-US" baseline="0" smtClean="0"/>
              <a:t>At max RGGI, $2 increase in carbon-pricing region and $1 in rest of RTO.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90D0-3B2E-4DF0-9776-78B759C4A7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07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90D0-3B2E-4DF0-9776-78B759C4A7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62087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wmf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Group 7"/>
          <p:cNvGrpSpPr/>
          <p:nvPr/>
        </p:nvGrpSpPr>
        <p:grpSpPr>
          <a:xfrm>
            <a:off x="-1588" y="6199464"/>
            <a:ext cx="12204259" cy="673777"/>
            <a:chOff x="-1588" y="3956228"/>
            <a:chExt cx="12201081" cy="673777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588" y="3957149"/>
              <a:ext cx="1572768" cy="100584"/>
            </a:xfrm>
            <a:prstGeom prst="rect">
              <a:avLst/>
            </a:prstGeom>
            <a:solidFill>
              <a:srgbClr val="6B8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63258" y="3957453"/>
              <a:ext cx="41148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957924" y="3957453"/>
              <a:ext cx="749808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697890" y="3958061"/>
              <a:ext cx="5943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284678" y="3958061"/>
              <a:ext cx="758952" cy="100584"/>
            </a:xfrm>
            <a:prstGeom prst="rect">
              <a:avLst/>
            </a:prstGeom>
            <a:solidFill>
              <a:srgbClr val="79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42030" y="3958061"/>
              <a:ext cx="100584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045053" y="3959886"/>
              <a:ext cx="1554480" cy="1005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598676" y="3958061"/>
              <a:ext cx="1554480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151996" y="3956228"/>
              <a:ext cx="731520" cy="1005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883516" y="3958061"/>
              <a:ext cx="128016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0160695" y="3956981"/>
              <a:ext cx="8229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0983655" y="3956981"/>
              <a:ext cx="27432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11257661" y="3956981"/>
              <a:ext cx="941832" cy="100584"/>
            </a:xfrm>
            <a:prstGeom prst="rect">
              <a:avLst/>
            </a:prstGeom>
            <a:solidFill>
              <a:srgbClr val="3D8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-2" y="4053933"/>
              <a:ext cx="12198096" cy="57607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43698" r="3537" b="1"/>
          <a:stretch>
            <a:fillRect/>
          </a:stretch>
        </p:blipFill>
        <p:spPr>
          <a:xfrm>
            <a:off x="-1588" y="0"/>
            <a:ext cx="12202962" cy="2256752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838555" y="6381750"/>
            <a:ext cx="946939" cy="29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pPr algn="r"/>
            <a:r>
              <a:rPr lang="en-US" altLang="en-US" sz="1100" smtClean="0">
                <a:solidFill>
                  <a:schemeClr val="bg1"/>
                </a:solidFill>
              </a:rPr>
              <a:t>PJM</a:t>
            </a:r>
            <a:r>
              <a:rPr lang="en-US" altLang="en-US" sz="1100" smtClean="0">
                <a:solidFill>
                  <a:schemeClr val="bg1"/>
                </a:solidFill>
                <a:cs typeface="Arial"/>
              </a:rPr>
              <a:t>©2019</a:t>
            </a:r>
            <a:endParaRPr lang="en-US" altLang="en-US" sz="1100">
              <a:solidFill>
                <a:schemeClr val="bg1"/>
              </a:solidFill>
              <a:cs typeface="Arial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08800" y="3810000"/>
            <a:ext cx="4368800" cy="1752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06306" y="6395739"/>
            <a:ext cx="15636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smtClean="0">
                <a:solidFill>
                  <a:schemeClr val="bg1"/>
                </a:solidFill>
              </a:rPr>
              <a:t>www.pjm.com | Public</a:t>
            </a:r>
            <a:endParaRPr 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88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sz="1900"/>
            </a:lvl5pPr>
            <a:lvl6pPr marL="3047466" indent="0">
              <a:buNone/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558195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611" y="838200"/>
            <a:ext cx="11559877" cy="449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53943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384800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384800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6894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1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384800" cy="2438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62400"/>
            <a:ext cx="5384800" cy="2057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1293449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image" Target="../media/image1.wmf" /><Relationship Id="rId7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Group 8"/>
          <p:cNvGrpSpPr/>
          <p:nvPr/>
        </p:nvGrpSpPr>
        <p:grpSpPr>
          <a:xfrm>
            <a:off x="-1588" y="6199464"/>
            <a:ext cx="12204259" cy="673777"/>
            <a:chOff x="-1588" y="3956228"/>
            <a:chExt cx="12201081" cy="673777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588" y="3957149"/>
              <a:ext cx="1572768" cy="100584"/>
            </a:xfrm>
            <a:prstGeom prst="rect">
              <a:avLst/>
            </a:prstGeom>
            <a:solidFill>
              <a:srgbClr val="6B8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63258" y="3957453"/>
              <a:ext cx="41148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957924" y="3957453"/>
              <a:ext cx="749808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697890" y="3958061"/>
              <a:ext cx="5943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284678" y="3958061"/>
              <a:ext cx="758952" cy="100584"/>
            </a:xfrm>
            <a:prstGeom prst="rect">
              <a:avLst/>
            </a:prstGeom>
            <a:solidFill>
              <a:srgbClr val="79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042030" y="3958061"/>
              <a:ext cx="100584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045053" y="3959886"/>
              <a:ext cx="1554480" cy="1005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598676" y="3958061"/>
              <a:ext cx="1554480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151996" y="3956228"/>
              <a:ext cx="731520" cy="1005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883516" y="3958061"/>
              <a:ext cx="128016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0160695" y="3956981"/>
              <a:ext cx="8229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10983655" y="3956981"/>
              <a:ext cx="27432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1257661" y="3956981"/>
              <a:ext cx="941832" cy="100584"/>
            </a:xfrm>
            <a:prstGeom prst="rect">
              <a:avLst/>
            </a:prstGeom>
            <a:solidFill>
              <a:srgbClr val="3D8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-2" y="4053933"/>
              <a:ext cx="12198096" cy="57607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43698" r="3537" b="1"/>
          <a:stretch>
            <a:fillRect/>
          </a:stretch>
        </p:blipFill>
        <p:spPr>
          <a:xfrm>
            <a:off x="-1588" y="0"/>
            <a:ext cx="12202962" cy="2256752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760" y="152401"/>
            <a:ext cx="1097248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0" y="1143001"/>
            <a:ext cx="10972482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10838555" y="6381750"/>
            <a:ext cx="946939" cy="29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pPr algn="r"/>
            <a:r>
              <a:rPr lang="en-US" altLang="en-US" sz="1100" smtClean="0">
                <a:solidFill>
                  <a:schemeClr val="bg1"/>
                </a:solidFill>
              </a:rPr>
              <a:t>PJM</a:t>
            </a:r>
            <a:r>
              <a:rPr lang="en-US" altLang="en-US" sz="1100" smtClean="0">
                <a:solidFill>
                  <a:schemeClr val="bg1"/>
                </a:solidFill>
                <a:cs typeface="Arial"/>
              </a:rPr>
              <a:t>©2019</a:t>
            </a:r>
            <a:endParaRPr lang="en-US" altLang="en-US" sz="1100">
              <a:solidFill>
                <a:schemeClr val="bg1"/>
              </a:solidFill>
              <a:cs typeface="Arial"/>
            </a:endParaRP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5892748" y="6381750"/>
            <a:ext cx="45096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fld id="{D0A9EF66-B759-4028-8EC0-388D1F2AD705}" type="slidenum">
              <a:rPr lang="en-US" altLang="en-US" sz="1300">
                <a:solidFill>
                  <a:schemeClr val="bg1"/>
                </a:solidFill>
              </a:rPr>
              <a:t>‹#›</a:t>
            </a:fld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6306" y="6395739"/>
            <a:ext cx="15636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smtClean="0">
                <a:solidFill>
                  <a:schemeClr val="bg1"/>
                </a:solidFill>
              </a:rPr>
              <a:t>www.pjm.com | Public</a:t>
            </a:r>
            <a:endParaRPr 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1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timing/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lang="en-US" altLang="en-US" sz="2800">
          <a:solidFill>
            <a:srgbClr val="454545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/>
        </a:defRPr>
      </a:lvl5pPr>
      <a:lvl6pPr marL="609493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/>
        </a:defRPr>
      </a:lvl6pPr>
      <a:lvl7pPr marL="1218987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/>
        </a:defRPr>
      </a:lvl7pPr>
      <a:lvl8pPr marL="1828480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/>
        </a:defRPr>
      </a:lvl8pPr>
      <a:lvl9pPr marL="2437973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/>
        </a:defRPr>
      </a:lvl9pPr>
    </p:titleStyle>
    <p:bodyStyle>
      <a:lvl1pPr marL="455613" indent="-455613" algn="l" rtl="0" eaLnBrk="1" fontAlgn="base" hangingPunct="1">
        <a:spcBef>
          <a:spcPct val="20000"/>
        </a:spcBef>
        <a:spcAft>
          <a:spcPct val="0"/>
        </a:spcAft>
        <a:buChar char="•"/>
        <a:defRPr lang="en-US" altLang="en-US" sz="2800">
          <a:solidFill>
            <a:schemeClr val="tx1"/>
          </a:solidFill>
          <a:latin typeface="+mj-lt"/>
          <a:ea typeface="+mn-ea"/>
          <a:cs typeface="+mn-cs"/>
        </a:defRPr>
      </a:lvl1pPr>
      <a:lvl2pPr marL="989013" indent="-379413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522413" indent="-30321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132013" indent="-30321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741613" indent="-303213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3352213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961707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571200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5180693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0.png" /><Relationship Id="rId4" Type="http://schemas.openxmlformats.org/officeDocument/2006/relationships/image" Target="../media/image11.png" /><Relationship Id="rId5" Type="http://schemas.openxmlformats.org/officeDocument/2006/relationships/image" Target="../media/image12.png" /><Relationship Id="rId6" Type="http://schemas.openxmlformats.org/officeDocument/2006/relationships/image" Target="../media/image13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8.png" /><Relationship Id="rId4" Type="http://schemas.openxmlformats.org/officeDocument/2006/relationships/image" Target="../media/image9.png" /><Relationship Id="rId5" Type="http://schemas.openxmlformats.org/officeDocument/2006/relationships/image" Target="../media/image5.png" /><Relationship Id="rId6" Type="http://schemas.openxmlformats.org/officeDocument/2006/relationships/chart" Target="../charts/chart6.xml" /><Relationship Id="rId7" Type="http://schemas.openxmlformats.org/officeDocument/2006/relationships/chart" Target="../charts/chart7.xml" /><Relationship Id="rId8" Type="http://schemas.openxmlformats.org/officeDocument/2006/relationships/chart" Target="../charts/chart8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chart" Target="../charts/chart9.xml" /><Relationship Id="rId4" Type="http://schemas.openxmlformats.org/officeDocument/2006/relationships/chart" Target="../charts/chart10.xml" /><Relationship Id="rId5" Type="http://schemas.openxmlformats.org/officeDocument/2006/relationships/chart" Target="../charts/chart11.xml" /><Relationship Id="rId6" Type="http://schemas.openxmlformats.org/officeDocument/2006/relationships/image" Target="../media/image8.png" /><Relationship Id="rId7" Type="http://schemas.openxmlformats.org/officeDocument/2006/relationships/image" Target="../media/image9.png" /><Relationship Id="rId8" Type="http://schemas.openxmlformats.org/officeDocument/2006/relationships/image" Target="../media/image5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4.png" /><Relationship Id="rId4" Type="http://schemas.openxmlformats.org/officeDocument/2006/relationships/image" Target="../media/image2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microsoft.com/office/2007/relationships/diagramDrawing" Target="../diagrams/drawing1.xml" /><Relationship Id="rId4" Type="http://schemas.openxmlformats.org/officeDocument/2006/relationships/diagramData" Target="../diagrams/data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diagramColors" Target="../diagrams/colors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5.png" /><Relationship Id="rId4" Type="http://schemas.openxmlformats.org/officeDocument/2006/relationships/chart" Target="../charts/chart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chart" Target="../charts/char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8.png" /><Relationship Id="rId4" Type="http://schemas.openxmlformats.org/officeDocument/2006/relationships/image" Target="../media/image9.png" /><Relationship Id="rId5" Type="http://schemas.openxmlformats.org/officeDocument/2006/relationships/chart" Target="../charts/chart3.xml" /><Relationship Id="rId6" Type="http://schemas.openxmlformats.org/officeDocument/2006/relationships/chart" Target="../charts/chart4.xml" /><Relationship Id="rId7" Type="http://schemas.openxmlformats.org/officeDocument/2006/relationships/chart" Target="../charts/chart5.xml" /><Relationship Id="rId8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0786" y="2600692"/>
            <a:ext cx="9413965" cy="1470025"/>
          </a:xfrm>
        </p:spPr>
        <p:txBody>
          <a:bodyPr/>
          <a:lstStyle/>
          <a:p>
            <a:r>
              <a:rPr lang="en-US" smtClean="0"/>
              <a:t>PJM Study of Carbon Pricing </a:t>
            </a:r>
            <a:br>
              <a:rPr lang="en-US" smtClean="0"/>
            </a:br>
            <a:r>
              <a:rPr lang="en-US" smtClean="0"/>
              <a:t>&amp; </a:t>
            </a:r>
            <a:br>
              <a:rPr lang="en-US" smtClean="0"/>
            </a:br>
            <a:r>
              <a:rPr lang="en-US" smtClean="0"/>
              <a:t>Potential Leakage Mitigation Mechanisms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5601" y="4419600"/>
            <a:ext cx="5486399" cy="1752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mtClean="0"/>
              <a:t>April 28, 2020</a:t>
            </a:r>
          </a:p>
          <a:p>
            <a:r>
              <a:rPr lang="en-US" smtClean="0"/>
              <a:t>Emanuel Bernabeu, Ph.D.</a:t>
            </a:r>
          </a:p>
          <a:p>
            <a:r>
              <a:rPr lang="en-US" smtClean="0"/>
              <a:t>Director – Applied Innovation &amp; Analytics</a:t>
            </a:r>
          </a:p>
        </p:txBody>
      </p:sp>
    </p:spTree>
    <p:extLst>
      <p:ext uri="{BB962C8B-B14F-4D97-AF65-F5344CB8AC3E}">
        <p14:creationId xmlns:p14="http://schemas.microsoft.com/office/powerpoint/2010/main" val="585845084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645687" y="2441896"/>
            <a:ext cx="3822553" cy="920839"/>
            <a:chOff x="5645687" y="1775542"/>
            <a:chExt cx="3822553" cy="920839"/>
          </a:xfrm>
        </p:grpSpPr>
        <p:grpSp>
          <p:nvGrpSpPr>
            <p:cNvPr id="5" name="Group 4"/>
            <p:cNvGrpSpPr/>
            <p:nvPr/>
          </p:nvGrpSpPr>
          <p:grpSpPr>
            <a:xfrm>
              <a:off x="5645687" y="1775542"/>
              <a:ext cx="3822553" cy="920839"/>
              <a:chOff x="1506828" y="650383"/>
              <a:chExt cx="9195515" cy="2215166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54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rgbClr val="F2F2F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54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2800" b="1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  <a:endParaRPr kumimoji="0" 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096140" y="1857396"/>
              <a:ext cx="2316349" cy="757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 fontAlgn="auto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  <a:latin typeface="Calibri" panose="020f0502020204030204"/>
                </a:rPr>
                <a:t>Emissions Leakage</a:t>
              </a:r>
              <a:endParaRPr lang="en-US" sz="2400" b="1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23760" y="1402214"/>
            <a:ext cx="3822553" cy="920839"/>
            <a:chOff x="2723760" y="735860"/>
            <a:chExt cx="3822553" cy="920839"/>
          </a:xfrm>
        </p:grpSpPr>
        <p:grpSp>
          <p:nvGrpSpPr>
            <p:cNvPr id="10" name="Group 9"/>
            <p:cNvGrpSpPr/>
            <p:nvPr/>
          </p:nvGrpSpPr>
          <p:grpSpPr>
            <a:xfrm flipH="1">
              <a:off x="2723760" y="735860"/>
              <a:ext cx="3822553" cy="920839"/>
              <a:chOff x="1506828" y="650383"/>
              <a:chExt cx="9195515" cy="2215166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54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rgbClr val="F2F2F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54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2800" b="1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</a:t>
                </a:r>
                <a:endParaRPr kumimoji="0" 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871124" y="983913"/>
              <a:ext cx="2316349" cy="4247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 fontAlgn="auto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  <a:latin typeface="Calibri" panose="020f0502020204030204"/>
                </a:rPr>
                <a:t>Introduction</a:t>
              </a:r>
              <a:endParaRPr lang="en-US" sz="2400" b="1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45687" y="4521260"/>
            <a:ext cx="3822553" cy="920839"/>
            <a:chOff x="5645687" y="3854906"/>
            <a:chExt cx="3822553" cy="920839"/>
          </a:xfrm>
        </p:grpSpPr>
        <p:grpSp>
          <p:nvGrpSpPr>
            <p:cNvPr id="15" name="Group 14"/>
            <p:cNvGrpSpPr/>
            <p:nvPr/>
          </p:nvGrpSpPr>
          <p:grpSpPr>
            <a:xfrm>
              <a:off x="5645687" y="3854906"/>
              <a:ext cx="3822553" cy="920839"/>
              <a:chOff x="1506828" y="650383"/>
              <a:chExt cx="9195515" cy="2215166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54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rgbClr val="F2F2F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54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2800" b="1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</a:t>
                </a:r>
                <a:endParaRPr kumimoji="0" 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096140" y="3936760"/>
              <a:ext cx="2316349" cy="757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 fontAlgn="auto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  <a:latin typeface="Calibri" panose="020f0502020204030204"/>
                </a:rPr>
                <a:t>Conclusion &amp; Final Remarks</a:t>
              </a:r>
              <a:endParaRPr lang="en-US" sz="2400" b="1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23760" y="3481578"/>
            <a:ext cx="3822553" cy="920839"/>
            <a:chOff x="2723760" y="2815224"/>
            <a:chExt cx="3822553" cy="920839"/>
          </a:xfrm>
        </p:grpSpPr>
        <p:grpSp>
          <p:nvGrpSpPr>
            <p:cNvPr id="20" name="Group 19"/>
            <p:cNvGrpSpPr/>
            <p:nvPr/>
          </p:nvGrpSpPr>
          <p:grpSpPr>
            <a:xfrm flipH="1">
              <a:off x="2723760" y="2815224"/>
              <a:ext cx="3822553" cy="920839"/>
              <a:chOff x="1506828" y="650383"/>
              <a:chExt cx="9195515" cy="22151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solidFill>
                <a:srgbClr val="9BBB5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54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rgbClr val="F2F2F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54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2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9BBB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</a:t>
                </a:r>
                <a:endParaRPr kumimoji="0" 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2871124" y="2897078"/>
              <a:ext cx="2316349" cy="757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 fontAlgn="auto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  <a:latin typeface="Calibri" panose="020f0502020204030204"/>
                </a:rPr>
                <a:t>Border Adjustment</a:t>
              </a:r>
              <a:endParaRPr lang="en-US" sz="2400" b="1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5457444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Border Adjustment</a:t>
            </a:r>
            <a:endParaRPr lang="en-US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4383" y="2347752"/>
            <a:ext cx="3657600" cy="1664060"/>
            <a:chOff x="4873624" y="1726095"/>
            <a:chExt cx="6586330" cy="299652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366"/>
            <a:stretch>
              <a:fillRect/>
            </a:stretch>
          </p:blipFill>
          <p:spPr bwMode="auto">
            <a:xfrm>
              <a:off x="4873624" y="1728157"/>
              <a:ext cx="2819400" cy="299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67"/>
            <a:stretch>
              <a:fillRect/>
            </a:stretch>
          </p:blipFill>
          <p:spPr bwMode="auto">
            <a:xfrm>
              <a:off x="8532812" y="1726095"/>
              <a:ext cx="2927142" cy="299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44" r="45265"/>
            <a:stretch>
              <a:fillRect/>
            </a:stretch>
          </p:blipFill>
          <p:spPr bwMode="auto">
            <a:xfrm>
              <a:off x="7694612" y="1728157"/>
              <a:ext cx="838200" cy="299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267201" y="2348895"/>
            <a:ext cx="3657600" cy="1664062"/>
            <a:chOff x="4873624" y="1726095"/>
            <a:chExt cx="6586330" cy="299652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366"/>
            <a:stretch>
              <a:fillRect/>
            </a:stretch>
          </p:blipFill>
          <p:spPr bwMode="auto">
            <a:xfrm>
              <a:off x="4873624" y="1728157"/>
              <a:ext cx="2819400" cy="299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67"/>
            <a:stretch>
              <a:fillRect/>
            </a:stretch>
          </p:blipFill>
          <p:spPr bwMode="auto">
            <a:xfrm>
              <a:off x="8532812" y="1726095"/>
              <a:ext cx="2927142" cy="299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44" r="45265"/>
            <a:stretch>
              <a:fillRect/>
            </a:stretch>
          </p:blipFill>
          <p:spPr bwMode="auto">
            <a:xfrm>
              <a:off x="7694612" y="1728157"/>
              <a:ext cx="838200" cy="299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8420959" y="2342237"/>
            <a:ext cx="3657600" cy="1664062"/>
            <a:chOff x="4873624" y="1726095"/>
            <a:chExt cx="6586330" cy="299652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366"/>
            <a:stretch>
              <a:fillRect/>
            </a:stretch>
          </p:blipFill>
          <p:spPr bwMode="auto">
            <a:xfrm>
              <a:off x="4873624" y="1728157"/>
              <a:ext cx="2819400" cy="299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67"/>
            <a:stretch>
              <a:fillRect/>
            </a:stretch>
          </p:blipFill>
          <p:spPr bwMode="auto">
            <a:xfrm>
              <a:off x="8532812" y="1726095"/>
              <a:ext cx="2927142" cy="299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44" r="45265"/>
            <a:stretch>
              <a:fillRect/>
            </a:stretch>
          </p:blipFill>
          <p:spPr bwMode="auto">
            <a:xfrm>
              <a:off x="7694612" y="1728157"/>
              <a:ext cx="838200" cy="299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609760" y="2072640"/>
            <a:ext cx="10972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19274" y="1684065"/>
            <a:ext cx="3094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1-Way</a:t>
            </a:r>
            <a:r>
              <a:rPr lang="en-US" sz="2000" smtClean="0"/>
              <a:t> Border Adjustment</a:t>
            </a:r>
            <a:endParaRPr lang="en-US" sz="2000"/>
          </a:p>
        </p:txBody>
      </p:sp>
      <p:sp>
        <p:nvSpPr>
          <p:cNvPr id="20" name="TextBox 19"/>
          <p:cNvSpPr txBox="1"/>
          <p:nvPr/>
        </p:nvSpPr>
        <p:spPr>
          <a:xfrm>
            <a:off x="681166" y="1684065"/>
            <a:ext cx="2692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No-Border Adjustment</a:t>
            </a:r>
            <a:endParaRPr lang="en-US" sz="2000"/>
          </a:p>
        </p:txBody>
      </p:sp>
      <p:sp>
        <p:nvSpPr>
          <p:cNvPr id="21" name="TextBox 20"/>
          <p:cNvSpPr txBox="1"/>
          <p:nvPr/>
        </p:nvSpPr>
        <p:spPr>
          <a:xfrm>
            <a:off x="8525167" y="1708700"/>
            <a:ext cx="3094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2</a:t>
            </a:r>
            <a:r>
              <a:rPr lang="en-US" sz="2000" b="1" smtClean="0"/>
              <a:t>-Way</a:t>
            </a:r>
            <a:r>
              <a:rPr lang="en-US" sz="2000" smtClean="0"/>
              <a:t> Border Adjustment</a:t>
            </a:r>
            <a:endParaRPr lang="en-US" sz="200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8157862" y="1975278"/>
            <a:ext cx="0" cy="237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982102" y="1975278"/>
            <a:ext cx="0" cy="237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618568" y="3647120"/>
            <a:ext cx="731520" cy="731520"/>
            <a:chOff x="6862793" y="2032590"/>
            <a:chExt cx="1288424" cy="1288424"/>
          </a:xfrm>
        </p:grpSpPr>
        <p:sp>
          <p:nvSpPr>
            <p:cNvPr id="30" name="Oval 29"/>
            <p:cNvSpPr/>
            <p:nvPr/>
          </p:nvSpPr>
          <p:spPr>
            <a:xfrm>
              <a:off x="6862793" y="2032590"/>
              <a:ext cx="1288424" cy="12884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5530" y="2171977"/>
              <a:ext cx="742950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486442" y="3629374"/>
            <a:ext cx="731520" cy="731520"/>
            <a:chOff x="4843427" y="2209800"/>
            <a:chExt cx="1288424" cy="1288424"/>
          </a:xfrm>
        </p:grpSpPr>
        <p:sp>
          <p:nvSpPr>
            <p:cNvPr id="36" name="Oval 35"/>
            <p:cNvSpPr/>
            <p:nvPr/>
          </p:nvSpPr>
          <p:spPr>
            <a:xfrm>
              <a:off x="4843427" y="2209800"/>
              <a:ext cx="1288424" cy="12884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16518" y="2368354"/>
              <a:ext cx="924989" cy="93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8" name="Straight Connector 37"/>
          <p:cNvCxnSpPr>
            <a:stCxn id="50" idx="0"/>
            <a:endCxn id="30" idx="4"/>
          </p:cNvCxnSpPr>
          <p:nvPr/>
        </p:nvCxnSpPr>
        <p:spPr>
          <a:xfrm flipH="1" flipV="1">
            <a:off x="2984328" y="4378640"/>
            <a:ext cx="0" cy="26347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81520" y="4641574"/>
            <a:ext cx="736442" cy="74066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" rtlCol="0" anchor="ctr"/>
          <a:lstStyle/>
          <a:p>
            <a:pPr algn="ctr"/>
            <a:r>
              <a:rPr lang="en-US" sz="1600" b="1">
                <a:solidFill>
                  <a:prstClr val="black"/>
                </a:solidFill>
                <a:latin typeface="Arial"/>
              </a:rPr>
              <a:t>Offer</a:t>
            </a:r>
          </a:p>
        </p:txBody>
      </p:sp>
      <p:cxnSp>
        <p:nvCxnSpPr>
          <p:cNvPr id="43" name="Straight Connector 42"/>
          <p:cNvCxnSpPr>
            <a:stCxn id="42" idx="0"/>
            <a:endCxn id="36" idx="4"/>
          </p:cNvCxnSpPr>
          <p:nvPr/>
        </p:nvCxnSpPr>
        <p:spPr>
          <a:xfrm flipV="1">
            <a:off x="849741" y="4360894"/>
            <a:ext cx="2461" cy="28068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741466" y="4533885"/>
            <a:ext cx="211676" cy="211676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393648" y="4533885"/>
            <a:ext cx="1188720" cy="848353"/>
            <a:chOff x="8346886" y="5257233"/>
            <a:chExt cx="1409935" cy="848353"/>
          </a:xfrm>
        </p:grpSpPr>
        <p:sp>
          <p:nvSpPr>
            <p:cNvPr id="50" name="Rectangle 49"/>
            <p:cNvSpPr/>
            <p:nvPr/>
          </p:nvSpPr>
          <p:spPr>
            <a:xfrm>
              <a:off x="8346886" y="5365463"/>
              <a:ext cx="1409935" cy="7401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37160" rtlCol="0" anchor="ctr"/>
            <a:lstStyle/>
            <a:p>
              <a:pPr algn="ctr">
                <a:lnSpc>
                  <a:spcPts val="1900"/>
                </a:lnSpc>
              </a:pPr>
              <a:r>
                <a:rPr lang="en-US" sz="1600" b="1">
                  <a:solidFill>
                    <a:prstClr val="black"/>
                  </a:solidFill>
                  <a:latin typeface="Arial"/>
                </a:rPr>
                <a:t>Offer with CO2 Price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8922677" y="5257233"/>
              <a:ext cx="249450" cy="2116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827516" y="3631473"/>
            <a:ext cx="731520" cy="731520"/>
            <a:chOff x="6862793" y="2032590"/>
            <a:chExt cx="1288424" cy="1288424"/>
          </a:xfrm>
        </p:grpSpPr>
        <p:sp>
          <p:nvSpPr>
            <p:cNvPr id="86" name="Oval 85"/>
            <p:cNvSpPr/>
            <p:nvPr/>
          </p:nvSpPr>
          <p:spPr>
            <a:xfrm>
              <a:off x="6862793" y="2032590"/>
              <a:ext cx="1288424" cy="12884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8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5530" y="2171977"/>
              <a:ext cx="742950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8" name="Group 87"/>
          <p:cNvGrpSpPr/>
          <p:nvPr/>
        </p:nvGrpSpPr>
        <p:grpSpPr>
          <a:xfrm>
            <a:off x="4268467" y="3631473"/>
            <a:ext cx="731520" cy="731520"/>
            <a:chOff x="4843427" y="2209800"/>
            <a:chExt cx="1288424" cy="1288424"/>
          </a:xfrm>
        </p:grpSpPr>
        <p:sp>
          <p:nvSpPr>
            <p:cNvPr id="89" name="Oval 88"/>
            <p:cNvSpPr/>
            <p:nvPr/>
          </p:nvSpPr>
          <p:spPr>
            <a:xfrm>
              <a:off x="4843427" y="2209800"/>
              <a:ext cx="1288424" cy="12884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90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16518" y="2368354"/>
              <a:ext cx="924989" cy="93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1" name="Straight Connector 90"/>
          <p:cNvCxnSpPr>
            <a:stCxn id="96" idx="0"/>
            <a:endCxn id="86" idx="4"/>
          </p:cNvCxnSpPr>
          <p:nvPr/>
        </p:nvCxnSpPr>
        <p:spPr>
          <a:xfrm flipH="1" flipV="1">
            <a:off x="7193277" y="4379783"/>
            <a:ext cx="0" cy="26347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4713650" y="4514506"/>
            <a:ext cx="1188720" cy="54864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" rtlCol="0" anchor="ctr"/>
          <a:lstStyle/>
          <a:p>
            <a:pPr algn="ctr"/>
            <a:r>
              <a:rPr lang="en-US" b="1">
                <a:solidFill>
                  <a:prstClr val="black"/>
                </a:solidFill>
                <a:latin typeface="Arial"/>
              </a:rPr>
              <a:t>Offer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6598916" y="4533885"/>
            <a:ext cx="1188720" cy="848353"/>
            <a:chOff x="8346886" y="5257233"/>
            <a:chExt cx="1409935" cy="848353"/>
          </a:xfrm>
        </p:grpSpPr>
        <p:sp>
          <p:nvSpPr>
            <p:cNvPr id="96" name="Rectangle 95"/>
            <p:cNvSpPr/>
            <p:nvPr/>
          </p:nvSpPr>
          <p:spPr>
            <a:xfrm>
              <a:off x="8346886" y="5365463"/>
              <a:ext cx="1409935" cy="7401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37160" rtlCol="0" anchor="ctr"/>
            <a:lstStyle/>
            <a:p>
              <a:pPr algn="ctr">
                <a:lnSpc>
                  <a:spcPts val="1900"/>
                </a:lnSpc>
              </a:pPr>
              <a:r>
                <a:rPr lang="en-US" sz="1600" b="1">
                  <a:solidFill>
                    <a:prstClr val="black"/>
                  </a:solidFill>
                  <a:latin typeface="Arial"/>
                </a:rPr>
                <a:t>Offer with CO2 Price</a:t>
              </a:r>
            </a:p>
          </p:txBody>
        </p:sp>
        <p:sp>
          <p:nvSpPr>
            <p:cNvPr id="97" name="Oval 96"/>
            <p:cNvSpPr/>
            <p:nvPr/>
          </p:nvSpPr>
          <p:spPr>
            <a:xfrm>
              <a:off x="8946015" y="5257233"/>
              <a:ext cx="211676" cy="2116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4730458" y="5203861"/>
            <a:ext cx="1188720" cy="64007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" rtlCol="0" anchor="ctr"/>
          <a:lstStyle/>
          <a:p>
            <a:pPr algn="ctr">
              <a:lnSpc>
                <a:spcPts val="1900"/>
              </a:lnSpc>
            </a:pPr>
            <a:r>
              <a:rPr lang="en-US" sz="1600" b="1">
                <a:solidFill>
                  <a:prstClr val="black"/>
                </a:solidFill>
                <a:latin typeface="Arial"/>
              </a:rPr>
              <a:t>Offer with CO2 Price</a:t>
            </a:r>
          </a:p>
        </p:txBody>
      </p:sp>
      <p:sp>
        <p:nvSpPr>
          <p:cNvPr id="107" name="Right Arrow 106"/>
          <p:cNvSpPr/>
          <p:nvPr/>
        </p:nvSpPr>
        <p:spPr>
          <a:xfrm>
            <a:off x="5814908" y="3273762"/>
            <a:ext cx="679656" cy="38275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6504724" y="3040150"/>
            <a:ext cx="1307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smtClean="0">
                <a:solidFill>
                  <a:srgbClr val="99CC00"/>
                </a:solidFill>
              </a:rPr>
              <a:t>CO2 Pricing </a:t>
            </a:r>
            <a:r>
              <a:rPr lang="en-US" sz="1500" b="1">
                <a:solidFill>
                  <a:srgbClr val="99CC00"/>
                </a:solidFill>
              </a:rPr>
              <a:t>Region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0654520" y="3033492"/>
            <a:ext cx="1307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smtClean="0">
                <a:solidFill>
                  <a:srgbClr val="99CC00"/>
                </a:solidFill>
              </a:rPr>
              <a:t>CO2 Pricing </a:t>
            </a:r>
            <a:r>
              <a:rPr lang="en-US" sz="1500" b="1">
                <a:solidFill>
                  <a:srgbClr val="99CC00"/>
                </a:solidFill>
              </a:rPr>
              <a:t>Region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297944" y="3039007"/>
            <a:ext cx="1307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smtClean="0">
                <a:solidFill>
                  <a:srgbClr val="99CC00"/>
                </a:solidFill>
              </a:rPr>
              <a:t>CO2 Pricing </a:t>
            </a:r>
            <a:r>
              <a:rPr lang="en-US" sz="1500" b="1">
                <a:solidFill>
                  <a:srgbClr val="99CC00"/>
                </a:solidFill>
              </a:rPr>
              <a:t>Region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531521" y="3105521"/>
            <a:ext cx="13073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smtClean="0">
                <a:solidFill>
                  <a:schemeClr val="accent3"/>
                </a:solidFill>
              </a:rPr>
              <a:t>Rest of RTO</a:t>
            </a:r>
            <a:endParaRPr lang="en-US" sz="1500" b="1">
              <a:solidFill>
                <a:schemeClr val="accent3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359767" y="3151650"/>
            <a:ext cx="13073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smtClean="0">
                <a:solidFill>
                  <a:schemeClr val="accent3"/>
                </a:solidFill>
              </a:rPr>
              <a:t>Rest of RTO</a:t>
            </a:r>
            <a:endParaRPr lang="en-US" sz="1500" b="1">
              <a:solidFill>
                <a:schemeClr val="accent3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58795" y="3111036"/>
            <a:ext cx="13073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smtClean="0">
                <a:solidFill>
                  <a:schemeClr val="accent3"/>
                </a:solidFill>
              </a:rPr>
              <a:t>Rest of RTO</a:t>
            </a:r>
            <a:endParaRPr lang="en-US" sz="1500" b="1">
              <a:solidFill>
                <a:schemeClr val="accent3"/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1348369" y="3601849"/>
            <a:ext cx="731520" cy="731520"/>
            <a:chOff x="6862793" y="2032590"/>
            <a:chExt cx="1288424" cy="1288424"/>
          </a:xfrm>
        </p:grpSpPr>
        <p:sp>
          <p:nvSpPr>
            <p:cNvPr id="115" name="Oval 114"/>
            <p:cNvSpPr/>
            <p:nvPr/>
          </p:nvSpPr>
          <p:spPr>
            <a:xfrm>
              <a:off x="6862793" y="2032590"/>
              <a:ext cx="1288424" cy="12884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11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5530" y="2171977"/>
              <a:ext cx="742950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7" name="Group 116"/>
          <p:cNvGrpSpPr/>
          <p:nvPr/>
        </p:nvGrpSpPr>
        <p:grpSpPr>
          <a:xfrm>
            <a:off x="8420077" y="3601849"/>
            <a:ext cx="731520" cy="731520"/>
            <a:chOff x="4843427" y="2209800"/>
            <a:chExt cx="1288424" cy="1288424"/>
          </a:xfrm>
        </p:grpSpPr>
        <p:sp>
          <p:nvSpPr>
            <p:cNvPr id="118" name="Oval 117"/>
            <p:cNvSpPr/>
            <p:nvPr/>
          </p:nvSpPr>
          <p:spPr>
            <a:xfrm>
              <a:off x="4843427" y="2209800"/>
              <a:ext cx="1288424" cy="12884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119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16518" y="2368354"/>
              <a:ext cx="924989" cy="93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8" name="Straight Connector 97"/>
          <p:cNvCxnSpPr>
            <a:endCxn id="89" idx="4"/>
          </p:cNvCxnSpPr>
          <p:nvPr/>
        </p:nvCxnSpPr>
        <p:spPr>
          <a:xfrm flipH="1" flipV="1">
            <a:off x="4634227" y="4362993"/>
            <a:ext cx="0" cy="45157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4634514" y="4806173"/>
            <a:ext cx="0" cy="73671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8852819" y="4514506"/>
            <a:ext cx="1188720" cy="54864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" rtlCol="0" anchor="ctr"/>
          <a:lstStyle/>
          <a:p>
            <a:pPr algn="ctr"/>
            <a:r>
              <a:rPr lang="en-US" sz="1600" b="1">
                <a:solidFill>
                  <a:prstClr val="black"/>
                </a:solidFill>
                <a:latin typeface="Arial"/>
              </a:rPr>
              <a:t>Offer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8869627" y="5203861"/>
            <a:ext cx="1188720" cy="64007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" rtlCol="0" anchor="ctr"/>
          <a:lstStyle/>
          <a:p>
            <a:pPr algn="ctr">
              <a:lnSpc>
                <a:spcPts val="1900"/>
              </a:lnSpc>
            </a:pPr>
            <a:r>
              <a:rPr lang="en-US" sz="1600" b="1">
                <a:solidFill>
                  <a:prstClr val="black"/>
                </a:solidFill>
                <a:latin typeface="Arial"/>
              </a:rPr>
              <a:t>Offer with CO2 Price</a:t>
            </a:r>
          </a:p>
        </p:txBody>
      </p:sp>
      <p:cxnSp>
        <p:nvCxnSpPr>
          <p:cNvPr id="138" name="Straight Connector 137"/>
          <p:cNvCxnSpPr/>
          <p:nvPr/>
        </p:nvCxnSpPr>
        <p:spPr>
          <a:xfrm flipH="1" flipV="1">
            <a:off x="8773304" y="4351961"/>
            <a:ext cx="0" cy="45157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139"/>
          <p:cNvSpPr/>
          <p:nvPr/>
        </p:nvSpPr>
        <p:spPr>
          <a:xfrm>
            <a:off x="8675101" y="5382238"/>
            <a:ext cx="211676" cy="2116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 flipH="1" flipV="1">
            <a:off x="8773591" y="4795141"/>
            <a:ext cx="0" cy="73671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10408227" y="4521907"/>
            <a:ext cx="1188720" cy="54864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" rtlCol="0" anchor="ctr"/>
          <a:lstStyle/>
          <a:p>
            <a:pPr algn="ctr"/>
            <a:r>
              <a:rPr lang="en-US" sz="1600" b="1">
                <a:solidFill>
                  <a:prstClr val="black"/>
                </a:solidFill>
                <a:latin typeface="Arial"/>
              </a:rPr>
              <a:t>Offer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10425035" y="5211262"/>
            <a:ext cx="1188720" cy="64007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" rtlCol="0" anchor="ctr"/>
          <a:lstStyle/>
          <a:p>
            <a:pPr algn="ctr">
              <a:lnSpc>
                <a:spcPts val="1900"/>
              </a:lnSpc>
            </a:pPr>
            <a:r>
              <a:rPr lang="en-US" sz="1600" b="1">
                <a:solidFill>
                  <a:prstClr val="black"/>
                </a:solidFill>
                <a:latin typeface="Arial"/>
              </a:rPr>
              <a:t>Offer with CO2 Price</a:t>
            </a:r>
          </a:p>
        </p:txBody>
      </p:sp>
      <p:cxnSp>
        <p:nvCxnSpPr>
          <p:cNvPr id="146" name="Straight Connector 145"/>
          <p:cNvCxnSpPr/>
          <p:nvPr/>
        </p:nvCxnSpPr>
        <p:spPr>
          <a:xfrm flipH="1" flipV="1">
            <a:off x="11675051" y="4333369"/>
            <a:ext cx="0" cy="45157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147"/>
          <p:cNvSpPr/>
          <p:nvPr/>
        </p:nvSpPr>
        <p:spPr>
          <a:xfrm>
            <a:off x="11567036" y="5403703"/>
            <a:ext cx="211676" cy="2116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49" name="Straight Connector 148"/>
          <p:cNvCxnSpPr/>
          <p:nvPr/>
        </p:nvCxnSpPr>
        <p:spPr>
          <a:xfrm flipH="1" flipV="1">
            <a:off x="11675338" y="4776549"/>
            <a:ext cx="0" cy="73671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/>
          <p:cNvSpPr/>
          <p:nvPr/>
        </p:nvSpPr>
        <p:spPr>
          <a:xfrm>
            <a:off x="11567036" y="4700335"/>
            <a:ext cx="211676" cy="211676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8675101" y="4667253"/>
            <a:ext cx="211676" cy="211676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4532740" y="4679105"/>
            <a:ext cx="211676" cy="211676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4534391" y="5392453"/>
            <a:ext cx="211676" cy="2116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Right Arrow 149"/>
          <p:cNvSpPr/>
          <p:nvPr/>
        </p:nvSpPr>
        <p:spPr>
          <a:xfrm>
            <a:off x="9973534" y="3273762"/>
            <a:ext cx="679656" cy="38275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ight Arrow 150"/>
          <p:cNvSpPr/>
          <p:nvPr/>
        </p:nvSpPr>
        <p:spPr>
          <a:xfrm rot="10800000">
            <a:off x="9909930" y="2347752"/>
            <a:ext cx="679656" cy="38275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54467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Emissions With Border Adjustment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b="7385"/>
          <a:stretch>
            <a:fillRect/>
          </a:stretch>
        </p:blipFill>
        <p:spPr>
          <a:xfrm>
            <a:off x="6579149" y="4577114"/>
            <a:ext cx="2286000" cy="1446435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rcRect b="7120"/>
          <a:stretch>
            <a:fillRect/>
          </a:stretch>
        </p:blipFill>
        <p:spPr>
          <a:xfrm>
            <a:off x="9046328" y="4572970"/>
            <a:ext cx="2286000" cy="14505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24100" t="29650" r="16851" b="15115"/>
          <a:stretch>
            <a:fillRect/>
          </a:stretch>
        </p:blipFill>
        <p:spPr>
          <a:xfrm>
            <a:off x="1287037" y="4569519"/>
            <a:ext cx="2286000" cy="14505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5" name="Straight Arrow Connector 64"/>
          <p:cNvCxnSpPr/>
          <p:nvPr/>
        </p:nvCxnSpPr>
        <p:spPr>
          <a:xfrm>
            <a:off x="1665308" y="2008686"/>
            <a:ext cx="1782886" cy="1905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734309" y="2098090"/>
            <a:ext cx="1814702" cy="632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9272406" y="2202727"/>
            <a:ext cx="110162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901757" y="5558432"/>
            <a:ext cx="1712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90% RTO Generation</a:t>
            </a:r>
          </a:p>
          <a:p>
            <a:r>
              <a:rPr lang="en-US" sz="1200" b="1" smtClean="0"/>
              <a:t>10% Less Export</a:t>
            </a:r>
            <a:endParaRPr lang="en-US" sz="1200" b="1"/>
          </a:p>
        </p:txBody>
      </p:sp>
      <p:sp>
        <p:nvSpPr>
          <p:cNvPr id="81" name="TextBox 80"/>
          <p:cNvSpPr txBox="1"/>
          <p:nvPr/>
        </p:nvSpPr>
        <p:spPr>
          <a:xfrm>
            <a:off x="7229340" y="5561884"/>
            <a:ext cx="1712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8</a:t>
            </a:r>
            <a:r>
              <a:rPr lang="en-US" sz="1200" b="1" smtClean="0"/>
              <a:t>0% RTO Generation</a:t>
            </a:r>
          </a:p>
          <a:p>
            <a:r>
              <a:rPr lang="en-US" sz="1200" b="1"/>
              <a:t>2</a:t>
            </a:r>
            <a:r>
              <a:rPr lang="en-US" sz="1200" b="1" smtClean="0"/>
              <a:t>0% Less Export</a:t>
            </a:r>
            <a:endParaRPr lang="en-US" sz="1200" b="1"/>
          </a:p>
        </p:txBody>
      </p:sp>
      <p:sp>
        <p:nvSpPr>
          <p:cNvPr id="82" name="TextBox 81"/>
          <p:cNvSpPr txBox="1"/>
          <p:nvPr/>
        </p:nvSpPr>
        <p:spPr>
          <a:xfrm>
            <a:off x="9710533" y="5561884"/>
            <a:ext cx="1712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6</a:t>
            </a:r>
            <a:r>
              <a:rPr lang="en-US" sz="1200" b="1" smtClean="0"/>
              <a:t>0% RTO Generation</a:t>
            </a:r>
          </a:p>
          <a:p>
            <a:r>
              <a:rPr lang="en-US" sz="1200" b="1" smtClean="0"/>
              <a:t>40% Less Export</a:t>
            </a:r>
            <a:endParaRPr lang="en-US" sz="1200" b="1"/>
          </a:p>
        </p:txBody>
      </p:sp>
      <p:sp>
        <p:nvSpPr>
          <p:cNvPr id="83" name="Rounded Rectangular Callout 82"/>
          <p:cNvSpPr/>
          <p:nvPr/>
        </p:nvSpPr>
        <p:spPr>
          <a:xfrm>
            <a:off x="1332862" y="1183594"/>
            <a:ext cx="2979851" cy="588062"/>
          </a:xfrm>
          <a:prstGeom prst="wedgeRoundRectCallout">
            <a:avLst>
              <a:gd name="adj1" fmla="val -20333"/>
              <a:gd name="adj2" fmla="val 8600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Lower</a:t>
            </a:r>
            <a:r>
              <a:rPr lang="en-US" smtClean="0"/>
              <a:t> Net-RTO emissions</a:t>
            </a:r>
            <a:endParaRPr lang="en-US"/>
          </a:p>
        </p:txBody>
      </p:sp>
      <p:graphicFrame>
        <p:nvGraphicFramePr>
          <p:cNvPr id="55" name="Chart 54"/>
          <p:cNvGraphicFramePr/>
          <p:nvPr>
            <p:extLst>
              <p:ext uri="{D42A27DB-BD31-4B8C-83A1-F6EECF244321}">
                <p14:modId xmlns:p14="http://schemas.microsoft.com/office/powerpoint/2010/main" val="4038510235"/>
              </p:ext>
            </p:extLst>
          </p:nvPr>
        </p:nvGraphicFramePr>
        <p:xfrm>
          <a:off x="556059" y="2216059"/>
          <a:ext cx="3151670" cy="2352612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graphicFrame>
        <p:nvGraphicFramePr>
          <p:cNvPr id="57" name="Chart 56"/>
          <p:cNvGraphicFramePr/>
          <p:nvPr>
            <p:extLst>
              <p:ext uri="{D42A27DB-BD31-4B8C-83A1-F6EECF244321}">
                <p14:modId xmlns:p14="http://schemas.microsoft.com/office/powerpoint/2010/main" val="426176358"/>
              </p:ext>
            </p:extLst>
          </p:nvPr>
        </p:nvGraphicFramePr>
        <p:xfrm>
          <a:off x="6511827" y="2222115"/>
          <a:ext cx="2350077" cy="2350008"/>
        </p:xfrm>
        <a:graphic>
          <a:graphicData uri="http://schemas.openxmlformats.org/drawingml/2006/chart">
            <c:chart xmlns:c="http://schemas.openxmlformats.org/drawingml/2006/chart" r:id="rId7"/>
          </a:graphicData>
        </a:graphic>
      </p:graphicFrame>
      <p:graphicFrame>
        <p:nvGraphicFramePr>
          <p:cNvPr id="58" name="Chart 57"/>
          <p:cNvGraphicFramePr/>
          <p:nvPr>
            <p:extLst>
              <p:ext uri="{D42A27DB-BD31-4B8C-83A1-F6EECF244321}">
                <p14:modId xmlns:p14="http://schemas.microsoft.com/office/powerpoint/2010/main" val="1735696682"/>
              </p:ext>
            </p:extLst>
          </p:nvPr>
        </p:nvGraphicFramePr>
        <p:xfrm>
          <a:off x="8990551" y="2219511"/>
          <a:ext cx="2358916" cy="2350008"/>
        </p:xfrm>
        <a:graphic>
          <a:graphicData uri="http://schemas.openxmlformats.org/drawingml/2006/chart">
            <c:chart xmlns:c="http://schemas.openxmlformats.org/drawingml/2006/chart" r:id="rId8"/>
          </a:graphicData>
        </a:graphic>
      </p:graphicFrame>
      <p:cxnSp>
        <p:nvCxnSpPr>
          <p:cNvPr id="59" name="Straight Arrow Connector 58"/>
          <p:cNvCxnSpPr/>
          <p:nvPr/>
        </p:nvCxnSpPr>
        <p:spPr>
          <a:xfrm flipV="1">
            <a:off x="10352088" y="2111475"/>
            <a:ext cx="767443" cy="996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ular Callout 70"/>
          <p:cNvSpPr/>
          <p:nvPr/>
        </p:nvSpPr>
        <p:spPr>
          <a:xfrm>
            <a:off x="3503492" y="2741712"/>
            <a:ext cx="2590800" cy="741888"/>
          </a:xfrm>
          <a:prstGeom prst="wedgeRoundRectCallout">
            <a:avLst>
              <a:gd name="adj1" fmla="val -56460"/>
              <a:gd name="adj2" fmla="val 10214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Increase</a:t>
            </a:r>
            <a:r>
              <a:rPr lang="en-US" smtClean="0"/>
              <a:t> Emissions in Carbon Pricing Region</a:t>
            </a:r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009817" y="4590603"/>
            <a:ext cx="94478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smtClean="0">
                <a:solidFill>
                  <a:schemeClr val="accent2"/>
                </a:solidFill>
              </a:rPr>
              <a:t>DE, MD, NJ</a:t>
            </a:r>
            <a:endParaRPr lang="en-US" sz="1050" b="1">
              <a:solidFill>
                <a:schemeClr val="accent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166067" y="4594055"/>
            <a:ext cx="105561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smtClean="0">
                <a:solidFill>
                  <a:schemeClr val="accent2"/>
                </a:solidFill>
              </a:rPr>
              <a:t>DE MD NJ VA</a:t>
            </a:r>
            <a:endParaRPr lang="en-US" sz="1050" b="1">
              <a:solidFill>
                <a:schemeClr val="accent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518159" y="4594055"/>
            <a:ext cx="1329325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smtClean="0">
                <a:solidFill>
                  <a:schemeClr val="accent2"/>
                </a:solidFill>
              </a:rPr>
              <a:t>DE MD NJ VA PA</a:t>
            </a:r>
            <a:endParaRPr lang="en-US" sz="1050" b="1">
              <a:solidFill>
                <a:schemeClr val="accent2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968968" y="5446222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Rest of RTO</a:t>
            </a:r>
          </a:p>
          <a:p>
            <a:r>
              <a:rPr lang="en-US" sz="1600" smtClean="0"/>
              <a:t>Carbon-Pricing Region</a:t>
            </a:r>
            <a:endParaRPr lang="en-US" sz="1600"/>
          </a:p>
        </p:txBody>
      </p:sp>
      <p:sp>
        <p:nvSpPr>
          <p:cNvPr id="76" name="Rectangle 75"/>
          <p:cNvSpPr/>
          <p:nvPr/>
        </p:nvSpPr>
        <p:spPr>
          <a:xfrm>
            <a:off x="3625676" y="5486607"/>
            <a:ext cx="390349" cy="197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625676" y="5768754"/>
            <a:ext cx="390349" cy="1970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ular Callout 23"/>
          <p:cNvSpPr/>
          <p:nvPr/>
        </p:nvSpPr>
        <p:spPr>
          <a:xfrm>
            <a:off x="7229340" y="1066500"/>
            <a:ext cx="3890191" cy="741888"/>
          </a:xfrm>
          <a:prstGeom prst="wedgeRoundRectCallout">
            <a:avLst>
              <a:gd name="adj1" fmla="val 24409"/>
              <a:gd name="adj2" fmla="val 9672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Effectiveness of Border Adjustment depends on Carbon-Pricing Region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49331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2584113723"/>
              </p:ext>
            </p:extLst>
          </p:nvPr>
        </p:nvGraphicFramePr>
        <p:xfrm>
          <a:off x="8580937" y="2101532"/>
          <a:ext cx="2408326" cy="246888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116277715"/>
              </p:ext>
            </p:extLst>
          </p:nvPr>
        </p:nvGraphicFramePr>
        <p:xfrm>
          <a:off x="5359818" y="2101532"/>
          <a:ext cx="2403812" cy="2468880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2202655305"/>
              </p:ext>
            </p:extLst>
          </p:nvPr>
        </p:nvGraphicFramePr>
        <p:xfrm>
          <a:off x="1626546" y="2101532"/>
          <a:ext cx="3107875" cy="2468880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of LMP With </a:t>
            </a:r>
            <a:r>
              <a:rPr lang="en-US"/>
              <a:t>Border Adjustment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rcRect b="7385"/>
          <a:stretch>
            <a:fillRect/>
          </a:stretch>
        </p:blipFill>
        <p:spPr>
          <a:xfrm>
            <a:off x="5466318" y="4577943"/>
            <a:ext cx="2286000" cy="1446435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rcRect b="7120"/>
          <a:stretch>
            <a:fillRect/>
          </a:stretch>
        </p:blipFill>
        <p:spPr>
          <a:xfrm>
            <a:off x="8612281" y="4573799"/>
            <a:ext cx="2286000" cy="14505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rcRect l="24100" t="29650" r="16851" b="15115"/>
          <a:stretch>
            <a:fillRect/>
          </a:stretch>
        </p:blipFill>
        <p:spPr>
          <a:xfrm>
            <a:off x="2273375" y="4573800"/>
            <a:ext cx="2286000" cy="14505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5" name="Straight Arrow Connector 64"/>
          <p:cNvCxnSpPr/>
          <p:nvPr/>
        </p:nvCxnSpPr>
        <p:spPr>
          <a:xfrm>
            <a:off x="2683937" y="2302935"/>
            <a:ext cx="1756972" cy="62713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888095" y="4594055"/>
            <a:ext cx="94478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smtClean="0">
                <a:solidFill>
                  <a:schemeClr val="accent2"/>
                </a:solidFill>
              </a:rPr>
              <a:t>DE, MD, NJ</a:t>
            </a:r>
            <a:endParaRPr lang="en-US" sz="1050" b="1">
              <a:solidFill>
                <a:schemeClr val="accent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999995" y="4594055"/>
            <a:ext cx="105561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smtClean="0">
                <a:solidFill>
                  <a:schemeClr val="accent2"/>
                </a:solidFill>
              </a:rPr>
              <a:t>DE MD NJ VA</a:t>
            </a:r>
            <a:endParaRPr lang="en-US" sz="1050" b="1">
              <a:solidFill>
                <a:schemeClr val="accent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092030" y="4594055"/>
            <a:ext cx="1329325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smtClean="0">
                <a:solidFill>
                  <a:schemeClr val="accent2"/>
                </a:solidFill>
              </a:rPr>
              <a:t>DE MD NJ VA PA</a:t>
            </a:r>
            <a:endParaRPr lang="en-US" sz="1050" b="1">
              <a:solidFill>
                <a:schemeClr val="accent2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888095" y="5562713"/>
            <a:ext cx="1712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90% RTO Generation</a:t>
            </a:r>
          </a:p>
          <a:p>
            <a:r>
              <a:rPr lang="en-US" sz="1200" b="1" smtClean="0"/>
              <a:t>10% Less Export</a:t>
            </a:r>
            <a:endParaRPr lang="en-US" sz="1200" b="1"/>
          </a:p>
        </p:txBody>
      </p:sp>
      <p:sp>
        <p:nvSpPr>
          <p:cNvPr id="81" name="TextBox 80"/>
          <p:cNvSpPr txBox="1"/>
          <p:nvPr/>
        </p:nvSpPr>
        <p:spPr>
          <a:xfrm>
            <a:off x="6116509" y="5562713"/>
            <a:ext cx="1712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8</a:t>
            </a:r>
            <a:r>
              <a:rPr lang="en-US" sz="1200" b="1" smtClean="0"/>
              <a:t>0% RTO Generation</a:t>
            </a:r>
          </a:p>
          <a:p>
            <a:r>
              <a:rPr lang="en-US" sz="1200" b="1"/>
              <a:t>2</a:t>
            </a:r>
            <a:r>
              <a:rPr lang="en-US" sz="1200" b="1" smtClean="0"/>
              <a:t>0% Less Export</a:t>
            </a:r>
            <a:endParaRPr lang="en-US" sz="1200" b="1"/>
          </a:p>
        </p:txBody>
      </p:sp>
      <p:sp>
        <p:nvSpPr>
          <p:cNvPr id="82" name="TextBox 81"/>
          <p:cNvSpPr txBox="1"/>
          <p:nvPr/>
        </p:nvSpPr>
        <p:spPr>
          <a:xfrm>
            <a:off x="9276486" y="5562713"/>
            <a:ext cx="1712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6</a:t>
            </a:r>
            <a:r>
              <a:rPr lang="en-US" sz="1200" b="1" smtClean="0"/>
              <a:t>0% RTO Generation</a:t>
            </a:r>
          </a:p>
          <a:p>
            <a:r>
              <a:rPr lang="en-US" sz="1200" b="1" smtClean="0"/>
              <a:t>40% Less Export</a:t>
            </a:r>
            <a:endParaRPr lang="en-US" sz="1200" b="1"/>
          </a:p>
        </p:txBody>
      </p:sp>
      <p:sp>
        <p:nvSpPr>
          <p:cNvPr id="83" name="Rounded Rectangular Callout 82"/>
          <p:cNvSpPr/>
          <p:nvPr/>
        </p:nvSpPr>
        <p:spPr>
          <a:xfrm>
            <a:off x="2030755" y="1276141"/>
            <a:ext cx="3063336" cy="724690"/>
          </a:xfrm>
          <a:prstGeom prst="wedgeRoundRectCallout">
            <a:avLst>
              <a:gd name="adj1" fmla="val -9432"/>
              <a:gd name="adj2" fmla="val 8600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Border Adjustment Lessens the Impact on LMP</a:t>
            </a:r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649740" y="2170916"/>
            <a:ext cx="1774419" cy="194731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833204" y="1955984"/>
            <a:ext cx="1147885" cy="24093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981089" y="1996750"/>
            <a:ext cx="677333" cy="464554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98673" y="5006700"/>
            <a:ext cx="1606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Rest of RTO</a:t>
            </a:r>
          </a:p>
          <a:p>
            <a:r>
              <a:rPr lang="en-US" sz="1600" smtClean="0"/>
              <a:t>Carbon-Pricing Region</a:t>
            </a:r>
            <a:endParaRPr lang="en-US" sz="1600"/>
          </a:p>
        </p:txBody>
      </p:sp>
      <p:sp>
        <p:nvSpPr>
          <p:cNvPr id="39" name="Rectangle 38"/>
          <p:cNvSpPr/>
          <p:nvPr/>
        </p:nvSpPr>
        <p:spPr>
          <a:xfrm>
            <a:off x="109199" y="5043153"/>
            <a:ext cx="390349" cy="197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9199" y="5325300"/>
            <a:ext cx="390349" cy="1970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78888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Executive Summary Observations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760" y="1711569"/>
            <a:ext cx="7295310" cy="4317442"/>
          </a:xfrm>
        </p:spPr>
        <p:txBody>
          <a:bodyPr/>
          <a:lstStyle/>
          <a:p>
            <a:r>
              <a:rPr lang="en-US" sz="2400" smtClean="0"/>
              <a:t>Impacts of Carbon Pricing [$7, $15]:</a:t>
            </a:r>
          </a:p>
          <a:p>
            <a:pPr lvl="1"/>
            <a:r>
              <a:rPr lang="en-US" sz="2000"/>
              <a:t>E</a:t>
            </a:r>
            <a:r>
              <a:rPr lang="en-US" sz="2000" smtClean="0"/>
              <a:t>missions leakage: at relatively low prices, emission leakage is in the order of [0.5%, 1.7%].</a:t>
            </a:r>
          </a:p>
          <a:p>
            <a:pPr lvl="1"/>
            <a:r>
              <a:rPr lang="en-US" sz="2000" smtClean="0"/>
              <a:t>Higher LMP [4%,13%].</a:t>
            </a:r>
          </a:p>
          <a:p>
            <a:r>
              <a:rPr lang="en-US" sz="2400" smtClean="0"/>
              <a:t>Border Adjustment tends to:</a:t>
            </a:r>
          </a:p>
          <a:p>
            <a:pPr lvl="1"/>
            <a:r>
              <a:rPr lang="en-US" sz="2000" smtClean="0"/>
              <a:t>Lessens emissions leakage.</a:t>
            </a:r>
          </a:p>
          <a:p>
            <a:pPr lvl="1"/>
            <a:r>
              <a:rPr lang="en-US" sz="2000" smtClean="0"/>
              <a:t>Lessens the impact on LMP (increase in uplift).</a:t>
            </a:r>
          </a:p>
          <a:p>
            <a:pPr lvl="1"/>
            <a:r>
              <a:rPr lang="en-US" sz="2000" smtClean="0"/>
              <a:t>Increases emissions within the Carbon-Pricing region.</a:t>
            </a:r>
          </a:p>
          <a:p>
            <a:r>
              <a:rPr lang="en-US" sz="2400" smtClean="0"/>
              <a:t>Next Steps:</a:t>
            </a:r>
          </a:p>
          <a:p>
            <a:pPr lvl="1"/>
            <a:r>
              <a:rPr lang="en-US" sz="2000" smtClean="0"/>
              <a:t>Higher Carbon-Price [$25, $50]</a:t>
            </a:r>
          </a:p>
          <a:p>
            <a:pPr lvl="1"/>
            <a:r>
              <a:rPr lang="en-US" sz="2000" smtClean="0"/>
              <a:t>RTO-wide Carbon Pricing.</a:t>
            </a:r>
            <a:endParaRPr lang="en-US" sz="2000"/>
          </a:p>
        </p:txBody>
      </p:sp>
      <p:sp>
        <p:nvSpPr>
          <p:cNvPr id="4" name="Right Brace 3"/>
          <p:cNvSpPr/>
          <p:nvPr/>
        </p:nvSpPr>
        <p:spPr>
          <a:xfrm>
            <a:off x="7642511" y="1731664"/>
            <a:ext cx="423330" cy="3124198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93429" y="2032061"/>
            <a:ext cx="3674535" cy="25234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NOT General Conclusions </a:t>
            </a:r>
          </a:p>
          <a:p>
            <a:pPr algn="ctr">
              <a:spcAft>
                <a:spcPts val="1200"/>
              </a:spcAft>
            </a:pPr>
            <a:r>
              <a:rPr lang="en-US" sz="2000" b="1" smtClean="0"/>
              <a:t>(Do NOT extrapolate)</a:t>
            </a:r>
            <a:endParaRPr lang="en-US" sz="2000" b="1"/>
          </a:p>
          <a:p>
            <a:r>
              <a:rPr lang="en-US" sz="2000" smtClean="0"/>
              <a:t>Strong function of: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smtClean="0"/>
              <a:t>States in the carbon region.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smtClean="0"/>
              <a:t>Generation mix and emissions intensity.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smtClean="0"/>
              <a:t>Carbon price (non-linear).</a:t>
            </a:r>
          </a:p>
        </p:txBody>
      </p:sp>
    </p:spTree>
    <p:extLst>
      <p:ext uri="{BB962C8B-B14F-4D97-AF65-F5344CB8AC3E}">
        <p14:creationId xmlns:p14="http://schemas.microsoft.com/office/powerpoint/2010/main" val="111642444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645687" y="2441896"/>
            <a:ext cx="3822553" cy="920839"/>
            <a:chOff x="5645687" y="1775542"/>
            <a:chExt cx="3822553" cy="920839"/>
          </a:xfrm>
        </p:grpSpPr>
        <p:grpSp>
          <p:nvGrpSpPr>
            <p:cNvPr id="5" name="Group 4"/>
            <p:cNvGrpSpPr/>
            <p:nvPr/>
          </p:nvGrpSpPr>
          <p:grpSpPr>
            <a:xfrm>
              <a:off x="5645687" y="1775542"/>
              <a:ext cx="3822553" cy="920839"/>
              <a:chOff x="1506828" y="650383"/>
              <a:chExt cx="9195515" cy="2215166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solidFill>
                <a:srgbClr val="16A08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54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rgbClr val="F2F2F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54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2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16A08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  <a:endParaRPr kumimoji="0" 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16A085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096140" y="1857396"/>
              <a:ext cx="2316349" cy="757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 fontAlgn="auto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  <a:latin typeface="Calibri" panose="020f0502020204030204"/>
                </a:rPr>
                <a:t>Emissions Leakage</a:t>
              </a:r>
              <a:endParaRPr lang="en-US" sz="2400" b="1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23760" y="1402214"/>
            <a:ext cx="3822553" cy="920839"/>
            <a:chOff x="2723760" y="735860"/>
            <a:chExt cx="3822553" cy="920839"/>
          </a:xfrm>
        </p:grpSpPr>
        <p:grpSp>
          <p:nvGrpSpPr>
            <p:cNvPr id="10" name="Group 9"/>
            <p:cNvGrpSpPr/>
            <p:nvPr/>
          </p:nvGrpSpPr>
          <p:grpSpPr>
            <a:xfrm flipH="1">
              <a:off x="2723760" y="735860"/>
              <a:ext cx="3822553" cy="920839"/>
              <a:chOff x="1506828" y="650383"/>
              <a:chExt cx="9195515" cy="2215166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solidFill>
                <a:srgbClr val="2980B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54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rgbClr val="F2F2F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54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2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2980B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</a:t>
                </a:r>
                <a:endParaRPr kumimoji="0" 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2980B9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871124" y="983913"/>
              <a:ext cx="2316349" cy="4247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 fontAlgn="auto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  <a:latin typeface="Calibri" panose="020f0502020204030204"/>
                </a:rPr>
                <a:t>Introduction</a:t>
              </a:r>
              <a:endParaRPr lang="en-US" sz="2400" b="1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45687" y="4521260"/>
            <a:ext cx="3822553" cy="920839"/>
            <a:chOff x="5645687" y="3854906"/>
            <a:chExt cx="3822553" cy="920839"/>
          </a:xfrm>
        </p:grpSpPr>
        <p:grpSp>
          <p:nvGrpSpPr>
            <p:cNvPr id="15" name="Group 14"/>
            <p:cNvGrpSpPr/>
            <p:nvPr/>
          </p:nvGrpSpPr>
          <p:grpSpPr>
            <a:xfrm>
              <a:off x="5645687" y="3854906"/>
              <a:ext cx="3822553" cy="920839"/>
              <a:chOff x="1506828" y="650383"/>
              <a:chExt cx="9195515" cy="2215166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solidFill>
                <a:srgbClr val="F39C1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54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rgbClr val="F2F2F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54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2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39C12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</a:t>
                </a:r>
                <a:endParaRPr kumimoji="0" 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F39C12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096140" y="3936760"/>
              <a:ext cx="2316349" cy="757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 fontAlgn="auto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  <a:latin typeface="Calibri" panose="020f0502020204030204"/>
                </a:rPr>
                <a:t>Conclusion &amp; Final Remarks</a:t>
              </a:r>
              <a:endParaRPr lang="en-US" sz="2400" b="1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23760" y="3481578"/>
            <a:ext cx="3822553" cy="920839"/>
            <a:chOff x="2723760" y="2815224"/>
            <a:chExt cx="3822553" cy="920839"/>
          </a:xfrm>
        </p:grpSpPr>
        <p:grpSp>
          <p:nvGrpSpPr>
            <p:cNvPr id="20" name="Group 19"/>
            <p:cNvGrpSpPr/>
            <p:nvPr/>
          </p:nvGrpSpPr>
          <p:grpSpPr>
            <a:xfrm flipH="1">
              <a:off x="2723760" y="2815224"/>
              <a:ext cx="3822553" cy="920839"/>
              <a:chOff x="1506828" y="650383"/>
              <a:chExt cx="9195515" cy="22151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solidFill>
                <a:srgbClr val="9BBB5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54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rgbClr val="F2F2F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54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2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9BBB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</a:t>
                </a:r>
                <a:endParaRPr kumimoji="0" 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2871124" y="2897078"/>
              <a:ext cx="2316349" cy="757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 fontAlgn="auto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  <a:latin typeface="Calibri" panose="020f0502020204030204"/>
                </a:rPr>
                <a:t>Border Adjustment</a:t>
              </a:r>
              <a:endParaRPr lang="en-US" sz="2400" b="1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742631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Straight Connector 1"/>
          <p:cNvCxnSpPr/>
          <p:nvPr/>
        </p:nvCxnSpPr>
        <p:spPr>
          <a:xfrm>
            <a:off x="1" y="0"/>
            <a:ext cx="12192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2005-2019 PJM Average Emission Rates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33" y="944564"/>
            <a:ext cx="11165335" cy="512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591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32" b="15082"/>
          <a:stretch>
            <a:fillRect/>
          </a:stretch>
        </p:blipFill>
        <p:spPr bwMode="auto">
          <a:xfrm>
            <a:off x="912812" y="2209800"/>
            <a:ext cx="3581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951412" y="2362200"/>
            <a:ext cx="6967330" cy="3169864"/>
            <a:chOff x="4873624" y="1726095"/>
            <a:chExt cx="6586330" cy="299652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366"/>
            <a:stretch>
              <a:fillRect/>
            </a:stretch>
          </p:blipFill>
          <p:spPr bwMode="auto">
            <a:xfrm>
              <a:off x="4873624" y="1728157"/>
              <a:ext cx="2819400" cy="299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67"/>
            <a:stretch>
              <a:fillRect/>
            </a:stretch>
          </p:blipFill>
          <p:spPr bwMode="auto">
            <a:xfrm>
              <a:off x="8532812" y="1726095"/>
              <a:ext cx="2927142" cy="299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44" r="45265"/>
            <a:stretch>
              <a:fillRect/>
            </a:stretch>
          </p:blipFill>
          <p:spPr bwMode="auto">
            <a:xfrm>
              <a:off x="7694612" y="1728157"/>
              <a:ext cx="838200" cy="299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6551612" y="1845499"/>
            <a:ext cx="3712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 Rounded MT Bold" panose="020f0704030504030204" pitchFamily="34" charset="0"/>
              </a:rPr>
              <a:t>Sub-Regional Approach</a:t>
            </a:r>
            <a:endParaRPr lang="en-US" sz="2400">
              <a:latin typeface="Arial Rounded MT Bold" panose="020f07040305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76521" y="3697168"/>
            <a:ext cx="24368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>
                <a:solidFill>
                  <a:schemeClr val="accent2"/>
                </a:solidFill>
              </a:rPr>
              <a:t>Carbon-Pricing Region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43785" y="3861261"/>
            <a:ext cx="2234243" cy="430877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accent3"/>
                </a:solidFill>
              </a:rPr>
              <a:t>Rest of RTO</a:t>
            </a:r>
            <a:endParaRPr lang="en-US" sz="2200" b="1"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0469" y="1845500"/>
            <a:ext cx="3026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 Rounded MT Bold" panose="020f0704030504030204" pitchFamily="34" charset="0"/>
              </a:rPr>
              <a:t>Regional Approach</a:t>
            </a:r>
            <a:endParaRPr lang="en-US" sz="240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21896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Study on Carbon Pricing &amp; Potential Leakage Mitigation</a:t>
            </a:r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057089217"/>
              </p:ext>
            </p:extLst>
          </p:nvPr>
        </p:nvGraphicFramePr>
        <p:xfrm>
          <a:off x="2284909" y="1839618"/>
          <a:ext cx="7622183" cy="3948621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629480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Emissions Leakage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27572" t="27344" r="20873" b="16624"/>
          <a:stretch>
            <a:fillRect/>
          </a:stretch>
        </p:blipFill>
        <p:spPr>
          <a:xfrm>
            <a:off x="620933" y="2419350"/>
            <a:ext cx="4580647" cy="28238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ounded Rectangular Callout 5"/>
          <p:cNvSpPr/>
          <p:nvPr/>
        </p:nvSpPr>
        <p:spPr>
          <a:xfrm>
            <a:off x="1812802" y="2017869"/>
            <a:ext cx="3047565" cy="702734"/>
          </a:xfrm>
          <a:prstGeom prst="wedgeRoundRectCallout">
            <a:avLst>
              <a:gd name="adj1" fmla="val 37299"/>
              <a:gd name="adj2" fmla="val 1505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Carbon-Pricing Region</a:t>
            </a:r>
          </a:p>
          <a:p>
            <a:pPr algn="ctr"/>
            <a:r>
              <a:rPr lang="en-US" sz="2000" smtClean="0"/>
              <a:t>DE, MD, NJ</a:t>
            </a:r>
            <a:endParaRPr lang="en-US" sz="2000"/>
          </a:p>
        </p:txBody>
      </p:sp>
      <p:graphicFrame>
        <p:nvGraphicFramePr>
          <p:cNvPr id="11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874117"/>
              </p:ext>
            </p:extLst>
          </p:nvPr>
        </p:nvGraphicFramePr>
        <p:xfrm>
          <a:off x="5279678" y="2125672"/>
          <a:ext cx="4610100" cy="4033518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6712143" y="5019817"/>
            <a:ext cx="3108960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1193" y="46486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/>
                </a:solidFill>
              </a:rPr>
              <a:t>$0</a:t>
            </a:r>
            <a:endParaRPr lang="en-US">
              <a:solidFill>
                <a:schemeClr val="accent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6325" y="46486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/>
                </a:solidFill>
              </a:rPr>
              <a:t>$7</a:t>
            </a:r>
            <a:endParaRPr lang="en-US"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35422" y="464863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/>
                </a:solidFill>
              </a:rPr>
              <a:t>$15</a:t>
            </a:r>
            <a:endParaRPr lang="en-US">
              <a:solidFill>
                <a:schemeClr val="accent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29640" y="501405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Carbon Price [$/ton]</a:t>
            </a:r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6967006" y="4937850"/>
            <a:ext cx="0" cy="9144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165251" y="4937850"/>
            <a:ext cx="0" cy="9144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9369211" y="4937850"/>
            <a:ext cx="0" cy="9144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661168" y="1916178"/>
            <a:ext cx="2904760" cy="2094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ular Callout 32"/>
          <p:cNvSpPr/>
          <p:nvPr/>
        </p:nvSpPr>
        <p:spPr>
          <a:xfrm>
            <a:off x="6219930" y="792164"/>
            <a:ext cx="3100185" cy="961360"/>
          </a:xfrm>
          <a:prstGeom prst="wedgeRoundRectCallout">
            <a:avLst>
              <a:gd name="adj1" fmla="val -16768"/>
              <a:gd name="adj2" fmla="val 7868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Higher Carbon </a:t>
            </a:r>
            <a:r>
              <a:rPr lang="en-US"/>
              <a:t>P</a:t>
            </a:r>
            <a:r>
              <a:rPr lang="en-US" smtClean="0"/>
              <a:t>rice</a:t>
            </a:r>
          </a:p>
          <a:p>
            <a:pPr algn="ctr"/>
            <a:r>
              <a:rPr lang="en-US" b="1" smtClean="0"/>
              <a:t>Higher</a:t>
            </a:r>
            <a:r>
              <a:rPr lang="en-US" smtClean="0"/>
              <a:t> Net-RTO Emissions [0.5%, 1.7%]</a:t>
            </a:r>
            <a:endParaRPr lang="en-US"/>
          </a:p>
        </p:txBody>
      </p:sp>
      <p:sp>
        <p:nvSpPr>
          <p:cNvPr id="34" name="Rounded Rectangular Callout 33"/>
          <p:cNvSpPr/>
          <p:nvPr/>
        </p:nvSpPr>
        <p:spPr>
          <a:xfrm>
            <a:off x="9320115" y="3182501"/>
            <a:ext cx="2417603" cy="1007611"/>
          </a:xfrm>
          <a:prstGeom prst="wedgeRoundRectCallout">
            <a:avLst>
              <a:gd name="adj1" fmla="val -44049"/>
              <a:gd name="adj2" fmla="val 8385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Higher Carbon </a:t>
            </a:r>
            <a:r>
              <a:rPr lang="en-US"/>
              <a:t>P</a:t>
            </a:r>
            <a:r>
              <a:rPr lang="en-US" smtClean="0"/>
              <a:t>rice</a:t>
            </a:r>
          </a:p>
          <a:p>
            <a:pPr algn="ctr"/>
            <a:r>
              <a:rPr lang="en-US" b="1" smtClean="0"/>
              <a:t>Lower</a:t>
            </a:r>
            <a:r>
              <a:rPr lang="en-US" smtClean="0"/>
              <a:t> Emissions </a:t>
            </a:r>
            <a:r>
              <a:rPr lang="en-US" sz="1600" smtClean="0"/>
              <a:t>(DE/MD/NJ)</a:t>
            </a:r>
            <a:endParaRPr lang="en-US" sz="1600"/>
          </a:p>
        </p:txBody>
      </p:sp>
      <p:sp>
        <p:nvSpPr>
          <p:cNvPr id="38" name="Rounded Rectangular Callout 37"/>
          <p:cNvSpPr/>
          <p:nvPr/>
        </p:nvSpPr>
        <p:spPr>
          <a:xfrm>
            <a:off x="9673320" y="1654810"/>
            <a:ext cx="2417603" cy="1007611"/>
          </a:xfrm>
          <a:prstGeom prst="wedgeRoundRectCallout">
            <a:avLst>
              <a:gd name="adj1" fmla="val -61090"/>
              <a:gd name="adj2" fmla="val 3199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Higher Carbon </a:t>
            </a:r>
            <a:r>
              <a:rPr lang="en-US"/>
              <a:t>P</a:t>
            </a:r>
            <a:r>
              <a:rPr lang="en-US" smtClean="0"/>
              <a:t>rice</a:t>
            </a:r>
          </a:p>
          <a:p>
            <a:pPr algn="ctr"/>
            <a:r>
              <a:rPr lang="en-US" b="1" smtClean="0"/>
              <a:t>Higher</a:t>
            </a:r>
            <a:r>
              <a:rPr lang="en-US" smtClean="0"/>
              <a:t> Emissions </a:t>
            </a:r>
            <a:r>
              <a:rPr lang="en-US" sz="1600" smtClean="0"/>
              <a:t>(Rest of RTO)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65598443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Shift in Generation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27572" t="27344" r="20873" b="16624"/>
          <a:stretch>
            <a:fillRect/>
          </a:stretch>
        </p:blipFill>
        <p:spPr>
          <a:xfrm>
            <a:off x="1900889" y="2355899"/>
            <a:ext cx="5720600" cy="3526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l="46837" t="45536" r="43982" b="24043"/>
          <a:stretch>
            <a:fillRect/>
          </a:stretch>
        </p:blipFill>
        <p:spPr>
          <a:xfrm>
            <a:off x="7278588" y="2355899"/>
            <a:ext cx="1007534" cy="15578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 l="62885" t="23713" r="29786" b="51157"/>
          <a:stretch>
            <a:fillRect/>
          </a:stretch>
        </p:blipFill>
        <p:spPr>
          <a:xfrm>
            <a:off x="4876213" y="2565399"/>
            <a:ext cx="804334" cy="12869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38281" y="2606196"/>
            <a:ext cx="668866" cy="124613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92886" y="2449031"/>
            <a:ext cx="704088" cy="140330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rved Up Arrow 13"/>
          <p:cNvSpPr/>
          <p:nvPr/>
        </p:nvSpPr>
        <p:spPr>
          <a:xfrm rot="10165970">
            <a:off x="5602087" y="1773949"/>
            <a:ext cx="1568997" cy="69426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4030" y="1806155"/>
            <a:ext cx="9669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/>
              <a:t>-</a:t>
            </a:r>
            <a:r>
              <a:rPr lang="en-US" smtClean="0"/>
              <a:t>30,000</a:t>
            </a:r>
          </a:p>
          <a:p>
            <a:pPr algn="ctr"/>
            <a:r>
              <a:rPr lang="en-US" sz="1600" smtClean="0"/>
              <a:t>[GWhr]</a:t>
            </a:r>
            <a:endParaRPr lang="en-US" sz="1600"/>
          </a:p>
        </p:txBody>
      </p:sp>
      <p:sp>
        <p:nvSpPr>
          <p:cNvPr id="16" name="TextBox 15"/>
          <p:cNvSpPr txBox="1"/>
          <p:nvPr/>
        </p:nvSpPr>
        <p:spPr>
          <a:xfrm>
            <a:off x="4761189" y="1982327"/>
            <a:ext cx="102463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+</a:t>
            </a:r>
            <a:r>
              <a:rPr lang="en-US" smtClean="0"/>
              <a:t>25,000</a:t>
            </a:r>
          </a:p>
          <a:p>
            <a:pPr algn="ctr"/>
            <a:r>
              <a:rPr lang="en-US" sz="1600" smtClean="0"/>
              <a:t>[GWhr]</a:t>
            </a:r>
            <a:endParaRPr lang="en-US" sz="1600"/>
          </a:p>
        </p:txBody>
      </p:sp>
      <p:sp>
        <p:nvSpPr>
          <p:cNvPr id="17" name="Rounded Rectangular Callout 16"/>
          <p:cNvSpPr/>
          <p:nvPr/>
        </p:nvSpPr>
        <p:spPr>
          <a:xfrm>
            <a:off x="8278109" y="1495585"/>
            <a:ext cx="3096625" cy="1110611"/>
          </a:xfrm>
          <a:prstGeom prst="wedgeRoundRectCallout">
            <a:avLst>
              <a:gd name="adj1" fmla="val -54867"/>
              <a:gd name="adj2" fmla="val 9174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Carbon-Pricing Region</a:t>
            </a:r>
          </a:p>
          <a:p>
            <a:pPr algn="ctr"/>
            <a:r>
              <a:rPr lang="en-US" sz="2000" smtClean="0"/>
              <a:t>Less Generation</a:t>
            </a:r>
          </a:p>
          <a:p>
            <a:pPr algn="ctr"/>
            <a:r>
              <a:rPr lang="en-US" sz="2000" smtClean="0"/>
              <a:t>(Primarily Gas)</a:t>
            </a:r>
            <a:endParaRPr lang="en-US" sz="200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rcRect l="79607" t="27582" b="26896"/>
          <a:stretch>
            <a:fillRect/>
          </a:stretch>
        </p:blipFill>
        <p:spPr>
          <a:xfrm>
            <a:off x="9001057" y="3436582"/>
            <a:ext cx="2603156" cy="2711694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1743708" y="1594278"/>
            <a:ext cx="2984891" cy="1072066"/>
          </a:xfrm>
          <a:prstGeom prst="wedgeRoundRectCallout">
            <a:avLst>
              <a:gd name="adj1" fmla="val 56241"/>
              <a:gd name="adj2" fmla="val 11004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Rest of RTO</a:t>
            </a:r>
          </a:p>
          <a:p>
            <a:pPr algn="ctr"/>
            <a:r>
              <a:rPr lang="en-US" sz="2000" smtClean="0"/>
              <a:t>Increase in Generation</a:t>
            </a:r>
          </a:p>
          <a:p>
            <a:pPr algn="ctr"/>
            <a:r>
              <a:rPr lang="en-US" sz="2000" smtClean="0"/>
              <a:t>(Primarily Coal)</a:t>
            </a:r>
            <a:endParaRPr lang="en-US" sz="2000"/>
          </a:p>
        </p:txBody>
      </p:sp>
      <p:sp>
        <p:nvSpPr>
          <p:cNvPr id="21" name="TextBox 20"/>
          <p:cNvSpPr txBox="1"/>
          <p:nvPr/>
        </p:nvSpPr>
        <p:spPr>
          <a:xfrm>
            <a:off x="3439073" y="5844062"/>
            <a:ext cx="2662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@ $15/Ton of Carbon Price</a:t>
            </a:r>
            <a:endParaRPr lang="en-US" sz="1600"/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4401180" y="3684334"/>
            <a:ext cx="701024" cy="17825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282524" y="3586269"/>
            <a:ext cx="211676" cy="211676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84513" y="3532882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/>
              <a:t>COAL</a:t>
            </a:r>
            <a:endParaRPr lang="en-US" sz="1600" b="1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7910793" y="3229264"/>
            <a:ext cx="750658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8609669" y="3103027"/>
            <a:ext cx="211676" cy="211676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91308" y="3059987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/>
              <a:t>GAS</a:t>
            </a:r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3525892981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Carbon Price Impact on LMP</a:t>
            </a:r>
            <a:endParaRPr lang="en-US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745528" y="1888354"/>
          <a:ext cx="7507224" cy="372160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6639696" y="4097233"/>
            <a:ext cx="1891562" cy="539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502519" y="3049521"/>
            <a:ext cx="1871988" cy="11181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2969920" y="2191345"/>
            <a:ext cx="2937186" cy="731520"/>
          </a:xfrm>
          <a:prstGeom prst="wedgeRoundRectCallout">
            <a:avLst>
              <a:gd name="adj1" fmla="val -1874"/>
              <a:gd name="adj2" fmla="val 12543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Higher Carbon </a:t>
            </a:r>
            <a:r>
              <a:rPr lang="en-US"/>
              <a:t>P</a:t>
            </a:r>
            <a:r>
              <a:rPr lang="en-US" smtClean="0"/>
              <a:t>rice</a:t>
            </a:r>
          </a:p>
          <a:p>
            <a:pPr algn="ctr"/>
            <a:r>
              <a:rPr lang="en-US" smtClean="0"/>
              <a:t>Higher LMP (DE/MD/NJ)</a:t>
            </a:r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6096001" y="3001043"/>
            <a:ext cx="2926080" cy="731520"/>
          </a:xfrm>
          <a:prstGeom prst="wedgeRoundRectCallout">
            <a:avLst>
              <a:gd name="adj1" fmla="val 21862"/>
              <a:gd name="adj2" fmla="val 10300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Higher Carbon </a:t>
            </a:r>
            <a:r>
              <a:rPr lang="en-US"/>
              <a:t>P</a:t>
            </a:r>
            <a:r>
              <a:rPr lang="en-US" smtClean="0"/>
              <a:t>rice</a:t>
            </a:r>
          </a:p>
          <a:p>
            <a:pPr algn="ctr"/>
            <a:r>
              <a:rPr lang="en-US" smtClean="0"/>
              <a:t>Higher LMP (rest of RTO)</a:t>
            </a:r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9300519" y="3083764"/>
            <a:ext cx="2018300" cy="1067243"/>
          </a:xfrm>
          <a:prstGeom prst="wedgeRoundRectCallout">
            <a:avLst>
              <a:gd name="adj1" fmla="val -81136"/>
              <a:gd name="adj2" fmla="val 3446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/>
              <a:t>Impact on LMP is smaller for the rest of RTO.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90868" y="4786022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Rest of RTO</a:t>
            </a:r>
          </a:p>
          <a:p>
            <a:r>
              <a:rPr lang="en-US" smtClean="0"/>
              <a:t>Carbon-Pricing Region</a:t>
            </a: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300519" y="4879605"/>
            <a:ext cx="390349" cy="197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300519" y="5161752"/>
            <a:ext cx="390349" cy="1970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531336" y="5779052"/>
            <a:ext cx="2107464" cy="5767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50386" y="54136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/>
                </a:solidFill>
              </a:rPr>
              <a:t>$0</a:t>
            </a:r>
            <a:endParaRPr lang="en-US">
              <a:solidFill>
                <a:schemeClr val="accent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24316" y="54136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/>
                </a:solidFill>
              </a:rPr>
              <a:t>$7</a:t>
            </a:r>
            <a:endParaRPr lang="en-US">
              <a:solidFill>
                <a:schemeClr val="accent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18884" y="541363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/>
                </a:solidFill>
              </a:rPr>
              <a:t>$15</a:t>
            </a:r>
            <a:endParaRPr lang="en-US">
              <a:solidFill>
                <a:schemeClr val="accent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6813" y="5777095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Carbon Price [$/ton]</a:t>
            </a:r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786199" y="5702852"/>
            <a:ext cx="0" cy="9144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473242" y="5702852"/>
            <a:ext cx="0" cy="9144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152673" y="5702852"/>
            <a:ext cx="0" cy="9144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638966" y="5779052"/>
            <a:ext cx="2107464" cy="5767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58016" y="54136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/>
                </a:solidFill>
              </a:rPr>
              <a:t>$0</a:t>
            </a:r>
            <a:endParaRPr lang="en-US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31946" y="54136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/>
                </a:solidFill>
              </a:rPr>
              <a:t>$7</a:t>
            </a:r>
            <a:endParaRPr lang="en-US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26514" y="541363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/>
                </a:solidFill>
              </a:rPr>
              <a:t>$15</a:t>
            </a:r>
            <a:endParaRPr lang="en-US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74443" y="5777095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Carbon Price [$/ton]</a:t>
            </a:r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6893829" y="5702852"/>
            <a:ext cx="0" cy="9144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7580872" y="5702852"/>
            <a:ext cx="0" cy="9144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260303" y="5702852"/>
            <a:ext cx="0" cy="9144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03261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Leakage: A Function of Emission Intensities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b="7385"/>
          <a:stretch>
            <a:fillRect/>
          </a:stretch>
        </p:blipFill>
        <p:spPr>
          <a:xfrm>
            <a:off x="3704168" y="4620749"/>
            <a:ext cx="2286000" cy="1446435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rcRect b="7120"/>
          <a:stretch>
            <a:fillRect/>
          </a:stretch>
        </p:blipFill>
        <p:spPr>
          <a:xfrm>
            <a:off x="6380787" y="4594648"/>
            <a:ext cx="2286000" cy="1450579"/>
          </a:xfrm>
          <a:prstGeom prst="rect">
            <a:avLst/>
          </a:prstGeom>
        </p:spPr>
      </p:pic>
      <p:graphicFrame>
        <p:nvGraphicFramePr>
          <p:cNvPr id="20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557150"/>
              </p:ext>
            </p:extLst>
          </p:nvPr>
        </p:nvGraphicFramePr>
        <p:xfrm>
          <a:off x="5444776" y="1968770"/>
          <a:ext cx="3017520" cy="1920240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graphicFrame>
        <p:nvGraphicFramePr>
          <p:cNvPr id="21" name="Content Placeholder 14"/>
          <p:cNvGraphicFramePr/>
          <p:nvPr>
            <p:extLst>
              <p:ext uri="{D42A27DB-BD31-4B8C-83A1-F6EECF244321}">
                <p14:modId xmlns:p14="http://schemas.microsoft.com/office/powerpoint/2010/main" val="2644152400"/>
              </p:ext>
            </p:extLst>
          </p:nvPr>
        </p:nvGraphicFramePr>
        <p:xfrm>
          <a:off x="2873634" y="2001632"/>
          <a:ext cx="3017520" cy="1920240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graphicFrame>
        <p:nvGraphicFramePr>
          <p:cNvPr id="22" name="Content Placeholder 11"/>
          <p:cNvGraphicFramePr/>
          <p:nvPr>
            <p:extLst>
              <p:ext uri="{D42A27DB-BD31-4B8C-83A1-F6EECF244321}">
                <p14:modId xmlns:p14="http://schemas.microsoft.com/office/powerpoint/2010/main" val="1958921773"/>
              </p:ext>
            </p:extLst>
          </p:nvPr>
        </p:nvGraphicFramePr>
        <p:xfrm>
          <a:off x="102372" y="1972491"/>
          <a:ext cx="3017520" cy="1920240"/>
        </p:xfrm>
        <a:graphic>
          <a:graphicData uri="http://schemas.openxmlformats.org/drawingml/2006/chart">
            <c:chart xmlns:c="http://schemas.openxmlformats.org/drawingml/2006/chart" r:id="rId7"/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rcRect l="24100" t="29650" r="16851" b="15115"/>
          <a:stretch>
            <a:fillRect/>
          </a:stretch>
        </p:blipFill>
        <p:spPr>
          <a:xfrm>
            <a:off x="1008902" y="4598370"/>
            <a:ext cx="2286000" cy="14505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964438" y="4143382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Carbon Price [$/ton]</a:t>
            </a:r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130981" y="3748389"/>
            <a:ext cx="1988911" cy="392306"/>
            <a:chOff x="1621291" y="3504549"/>
            <a:chExt cx="1988911" cy="392306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1693548" y="3884041"/>
              <a:ext cx="1916654" cy="0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621291" y="350454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accent4"/>
                  </a:solidFill>
                </a:rPr>
                <a:t>$0</a:t>
              </a:r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24077" y="350454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accent4"/>
                  </a:solidFill>
                </a:rPr>
                <a:t>$7</a:t>
              </a:r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70321" y="3504549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accent4"/>
                  </a:solidFill>
                </a:rPr>
                <a:t>$15</a:t>
              </a:r>
              <a:endParaRPr lang="en-US">
                <a:solidFill>
                  <a:schemeClr val="accent4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1857104" y="3805415"/>
              <a:ext cx="0" cy="9144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573003" y="3805415"/>
              <a:ext cx="0" cy="9144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304110" y="3805415"/>
              <a:ext cx="0" cy="9144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787621" y="3754556"/>
            <a:ext cx="1988911" cy="392306"/>
            <a:chOff x="1621291" y="3504549"/>
            <a:chExt cx="1988911" cy="392306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1693548" y="3884041"/>
              <a:ext cx="1916654" cy="0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621291" y="350454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accent4"/>
                  </a:solidFill>
                </a:rPr>
                <a:t>$0</a:t>
              </a:r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24077" y="350454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accent4"/>
                  </a:solidFill>
                </a:rPr>
                <a:t>$7</a:t>
              </a:r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970321" y="3504549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accent4"/>
                  </a:solidFill>
                </a:rPr>
                <a:t>$15</a:t>
              </a:r>
              <a:endParaRPr lang="en-US">
                <a:solidFill>
                  <a:schemeClr val="accent4"/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857104" y="3805415"/>
              <a:ext cx="0" cy="9144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2573003" y="3805415"/>
              <a:ext cx="0" cy="9144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304110" y="3805415"/>
              <a:ext cx="0" cy="9144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6482387" y="3733181"/>
            <a:ext cx="1988911" cy="392306"/>
            <a:chOff x="1621291" y="3504549"/>
            <a:chExt cx="1988911" cy="392306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1693548" y="3884041"/>
              <a:ext cx="1916654" cy="0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621291" y="350454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accent4"/>
                  </a:solidFill>
                </a:rPr>
                <a:t>$0</a:t>
              </a:r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324077" y="350454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accent4"/>
                  </a:solidFill>
                </a:rPr>
                <a:t>$7</a:t>
              </a:r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70321" y="3504549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accent4"/>
                  </a:solidFill>
                </a:rPr>
                <a:t>$15</a:t>
              </a:r>
              <a:endParaRPr lang="en-US">
                <a:solidFill>
                  <a:schemeClr val="accent4"/>
                </a:solidFill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1857104" y="3805415"/>
              <a:ext cx="0" cy="9144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573003" y="3805415"/>
              <a:ext cx="0" cy="9144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3304110" y="3805415"/>
              <a:ext cx="0" cy="9144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3701484" y="4161618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Carbon Price [$/ton]</a:t>
            </a:r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394716" y="4130006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Carbon Price [$/ton]</a:t>
            </a:r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1203238" y="1785146"/>
            <a:ext cx="1753322" cy="1367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846965" y="1870498"/>
            <a:ext cx="1846160" cy="25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558883" y="1818595"/>
            <a:ext cx="1756946" cy="1509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623622" y="5587283"/>
            <a:ext cx="1712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90% RTO Generation</a:t>
            </a:r>
          </a:p>
          <a:p>
            <a:r>
              <a:rPr lang="en-US" sz="1200" b="1" smtClean="0"/>
              <a:t>10% Less Export</a:t>
            </a:r>
            <a:endParaRPr lang="en-US" sz="1200" b="1"/>
          </a:p>
        </p:txBody>
      </p:sp>
      <p:sp>
        <p:nvSpPr>
          <p:cNvPr id="81" name="TextBox 80"/>
          <p:cNvSpPr txBox="1"/>
          <p:nvPr/>
        </p:nvSpPr>
        <p:spPr>
          <a:xfrm>
            <a:off x="4354359" y="5605519"/>
            <a:ext cx="1712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8</a:t>
            </a:r>
            <a:r>
              <a:rPr lang="en-US" sz="1200" b="1" smtClean="0"/>
              <a:t>0% RTO Generation</a:t>
            </a:r>
          </a:p>
          <a:p>
            <a:r>
              <a:rPr lang="en-US" sz="1200" b="1"/>
              <a:t>2</a:t>
            </a:r>
            <a:r>
              <a:rPr lang="en-US" sz="1200" b="1" smtClean="0"/>
              <a:t>0% Less Export</a:t>
            </a:r>
            <a:endParaRPr lang="en-US" sz="1200" b="1"/>
          </a:p>
        </p:txBody>
      </p:sp>
      <p:sp>
        <p:nvSpPr>
          <p:cNvPr id="82" name="TextBox 81"/>
          <p:cNvSpPr txBox="1"/>
          <p:nvPr/>
        </p:nvSpPr>
        <p:spPr>
          <a:xfrm>
            <a:off x="7044992" y="5583562"/>
            <a:ext cx="1712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6</a:t>
            </a:r>
            <a:r>
              <a:rPr lang="en-US" sz="1200" b="1" smtClean="0"/>
              <a:t>0% RTO Generation</a:t>
            </a:r>
          </a:p>
          <a:p>
            <a:r>
              <a:rPr lang="en-US" sz="1200" b="1" smtClean="0"/>
              <a:t>40% Less Export</a:t>
            </a:r>
            <a:endParaRPr lang="en-US" sz="1200" b="1"/>
          </a:p>
        </p:txBody>
      </p:sp>
      <p:sp>
        <p:nvSpPr>
          <p:cNvPr id="83" name="Rounded Rectangular Callout 82"/>
          <p:cNvSpPr/>
          <p:nvPr/>
        </p:nvSpPr>
        <p:spPr>
          <a:xfrm>
            <a:off x="8579778" y="1678292"/>
            <a:ext cx="3420763" cy="1015113"/>
          </a:xfrm>
          <a:prstGeom prst="wedgeRoundRectCallout">
            <a:avLst>
              <a:gd name="adj1" fmla="val -49840"/>
              <a:gd name="adj2" fmla="val 10542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Leakage is a function of generation mix </a:t>
            </a:r>
            <a:r>
              <a:rPr lang="en-US"/>
              <a:t>and emissions </a:t>
            </a:r>
            <a:r>
              <a:rPr lang="en-US" smtClean="0"/>
              <a:t>intensities </a:t>
            </a:r>
            <a:r>
              <a:rPr lang="en-US"/>
              <a:t>of each sub-region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23622" y="4632817"/>
            <a:ext cx="94478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smtClean="0">
                <a:solidFill>
                  <a:schemeClr val="accent2"/>
                </a:solidFill>
              </a:rPr>
              <a:t>DE, MD, NJ</a:t>
            </a:r>
            <a:endParaRPr lang="en-US" sz="1050" b="1">
              <a:solidFill>
                <a:schemeClr val="accent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48196" y="4651053"/>
            <a:ext cx="105561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smtClean="0">
                <a:solidFill>
                  <a:schemeClr val="accent2"/>
                </a:solidFill>
              </a:rPr>
              <a:t>DE MD NJ VA</a:t>
            </a:r>
            <a:endParaRPr lang="en-US" sz="1050" b="1">
              <a:solidFill>
                <a:schemeClr val="accent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97402" y="4631106"/>
            <a:ext cx="1329325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smtClean="0">
                <a:solidFill>
                  <a:schemeClr val="accent2"/>
                </a:solidFill>
              </a:rPr>
              <a:t>DE MD NJ VA PA</a:t>
            </a:r>
            <a:endParaRPr lang="en-US" sz="1050" b="1">
              <a:solidFill>
                <a:schemeClr val="accent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421974" y="5398896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Rest of RTO</a:t>
            </a:r>
          </a:p>
          <a:p>
            <a:r>
              <a:rPr lang="en-US" smtClean="0"/>
              <a:t>Carbon-Pricing Region</a:t>
            </a: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031625" y="5492479"/>
            <a:ext cx="390349" cy="197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31625" y="5774626"/>
            <a:ext cx="390349" cy="1970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5390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8.12.12"/>
  <p:tag name="AS_TITLE" val="Aspose.Slides for .NET 4.0 Client Profile"/>
  <p:tag name="AS_VERSION" val="18.12"/>
</p:tagLst>
</file>

<file path=ppt/theme/theme1.xml><?xml version="1.0" encoding="utf-8"?>
<a:theme xmlns:r="http://schemas.openxmlformats.org/officeDocument/2006/relationships" xmlns:a="http://schemas.openxmlformats.org/drawingml/2006/main" name="Public">
  <a:themeElements>
    <a:clrScheme name="PJM_Colorss">
      <a:dk1>
        <a:sysClr val="windowText" lastClr="000000"/>
      </a:dk1>
      <a:lt1>
        <a:srgbClr val="FFFFFF"/>
      </a:lt1>
      <a:dk2>
        <a:srgbClr val="000000"/>
      </a:dk2>
      <a:lt2>
        <a:srgbClr val="EEECE1"/>
      </a:lt2>
      <a:accent1>
        <a:srgbClr val="013366"/>
      </a:accent1>
      <a:accent2>
        <a:srgbClr val="99CC00"/>
      </a:accent2>
      <a:accent3>
        <a:srgbClr val="00B0F0"/>
      </a:accent3>
      <a:accent4>
        <a:srgbClr val="FF9900"/>
      </a:accent4>
      <a:accent5>
        <a:srgbClr val="808080"/>
      </a:accent5>
      <a:accent6>
        <a:srgbClr val="E70588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JM_Widescreen" id="{CCCB7C1C-4E2C-41D0-A975-528CC51F3BC0}" vid="{2B650294-31F8-4B7D-80EE-9DE0F8430B2C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18.1200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created xsi:type="dcterms:W3CDTF">1601-01-01T00:00:00Z</dcterms:created>
  <dcterms:modified xsi:type="dcterms:W3CDTF">1601-01-01T00:00:00Z</dcterms:modified>
</cp:coreProperties>
</file>